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307" r:id="rId5"/>
    <p:sldId id="256" r:id="rId6"/>
    <p:sldId id="286" r:id="rId7"/>
    <p:sldId id="290" r:id="rId8"/>
    <p:sldId id="291" r:id="rId9"/>
    <p:sldId id="292" r:id="rId10"/>
    <p:sldId id="294" r:id="rId11"/>
    <p:sldId id="295" r:id="rId12"/>
    <p:sldId id="296" r:id="rId13"/>
    <p:sldId id="297" r:id="rId14"/>
    <p:sldId id="298" r:id="rId15"/>
    <p:sldId id="300" r:id="rId16"/>
    <p:sldId id="301" r:id="rId17"/>
    <p:sldId id="302" r:id="rId18"/>
    <p:sldId id="305" r:id="rId19"/>
    <p:sldId id="306" r:id="rId20"/>
    <p:sldId id="304" r:id="rId21"/>
  </p:sldIdLst>
  <p:sldSz cx="12192000" cy="6858000"/>
  <p:notesSz cx="6888163"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C3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707986-92E6-45C1-9C94-273E4BFD1020}" v="6" dt="2026-08-30T21:34:14.760"/>
    <p1510:client id="{B04CB7E9-796E-67E1-43E7-122CF4A73C17}" v="102" dt="2026-08-30T22:09:33.1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100" d="100"/>
          <a:sy n="100" d="100"/>
        </p:scale>
        <p:origin x="990" y="186"/>
      </p:cViewPr>
      <p:guideLst/>
    </p:cSldViewPr>
  </p:slideViewPr>
  <p:notesTextViewPr>
    <p:cViewPr>
      <p:scale>
        <a:sx n="1" d="1"/>
        <a:sy n="1" d="1"/>
      </p:scale>
      <p:origin x="0" y="0"/>
    </p:cViewPr>
  </p:notesTextViewPr>
  <p:notesViewPr>
    <p:cSldViewPr snapToGrid="0">
      <p:cViewPr varScale="1">
        <p:scale>
          <a:sx n="111" d="100"/>
          <a:sy n="111" d="100"/>
        </p:scale>
        <p:origin x="5232" y="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3285e87e-a90e-40f4-867e-1d5f111e61aa::" providerId="AD" clId="Web-{6A707986-92E6-45C1-9C94-273E4BFD1020}"/>
    <pc:docChg chg="modSld">
      <pc:chgData name="Guest User" userId="S::urn:spo:tenantanon#3285e87e-a90e-40f4-867e-1d5f111e61aa::" providerId="AD" clId="Web-{6A707986-92E6-45C1-9C94-273E4BFD1020}" dt="2026-08-30T21:34:14.760" v="5"/>
      <pc:docMkLst>
        <pc:docMk/>
      </pc:docMkLst>
      <pc:sldChg chg="modSp">
        <pc:chgData name="Guest User" userId="S::urn:spo:tenantanon#3285e87e-a90e-40f4-867e-1d5f111e61aa::" providerId="AD" clId="Web-{6A707986-92E6-45C1-9C94-273E4BFD1020}" dt="2026-08-30T21:32:04.833" v="0" actId="1076"/>
        <pc:sldMkLst>
          <pc:docMk/>
          <pc:sldMk cId="932827374" sldId="256"/>
        </pc:sldMkLst>
        <pc:spChg chg="mod">
          <ac:chgData name="Guest User" userId="S::urn:spo:tenantanon#3285e87e-a90e-40f4-867e-1d5f111e61aa::" providerId="AD" clId="Web-{6A707986-92E6-45C1-9C94-273E4BFD1020}" dt="2026-08-30T21:32:04.833" v="0" actId="1076"/>
          <ac:spMkLst>
            <pc:docMk/>
            <pc:sldMk cId="932827374" sldId="256"/>
            <ac:spMk id="2" creationId="{806E9D53-508D-4D5E-B264-91E26F0C59EE}"/>
          </ac:spMkLst>
        </pc:spChg>
      </pc:sldChg>
      <pc:sldChg chg="modSp">
        <pc:chgData name="Guest User" userId="S::urn:spo:tenantanon#3285e87e-a90e-40f4-867e-1d5f111e61aa::" providerId="AD" clId="Web-{6A707986-92E6-45C1-9C94-273E4BFD1020}" dt="2026-08-30T21:33:27.165" v="2" actId="1076"/>
        <pc:sldMkLst>
          <pc:docMk/>
          <pc:sldMk cId="2338797548" sldId="286"/>
        </pc:sldMkLst>
        <pc:picChg chg="mod">
          <ac:chgData name="Guest User" userId="S::urn:spo:tenantanon#3285e87e-a90e-40f4-867e-1d5f111e61aa::" providerId="AD" clId="Web-{6A707986-92E6-45C1-9C94-273E4BFD1020}" dt="2026-08-30T21:33:27.165" v="2" actId="1076"/>
          <ac:picMkLst>
            <pc:docMk/>
            <pc:sldMk cId="2338797548" sldId="286"/>
            <ac:picMk id="3" creationId="{77B4A0FF-BB0D-5BEC-DED5-7714445F9966}"/>
          </ac:picMkLst>
        </pc:picChg>
      </pc:sldChg>
      <pc:sldChg chg="modSp">
        <pc:chgData name="Guest User" userId="S::urn:spo:tenantanon#3285e87e-a90e-40f4-867e-1d5f111e61aa::" providerId="AD" clId="Web-{6A707986-92E6-45C1-9C94-273E4BFD1020}" dt="2026-08-30T21:32:21.833" v="1" actId="1076"/>
        <pc:sldMkLst>
          <pc:docMk/>
          <pc:sldMk cId="2059135754" sldId="292"/>
        </pc:sldMkLst>
        <pc:picChg chg="mod">
          <ac:chgData name="Guest User" userId="S::urn:spo:tenantanon#3285e87e-a90e-40f4-867e-1d5f111e61aa::" providerId="AD" clId="Web-{6A707986-92E6-45C1-9C94-273E4BFD1020}" dt="2026-08-30T21:32:21.833" v="1" actId="1076"/>
          <ac:picMkLst>
            <pc:docMk/>
            <pc:sldMk cId="2059135754" sldId="292"/>
            <ac:picMk id="5" creationId="{21C05D3E-09B4-71E9-39DD-8F48079A794D}"/>
          </ac:picMkLst>
        </pc:picChg>
      </pc:sldChg>
      <pc:sldChg chg="modSp">
        <pc:chgData name="Guest User" userId="S::urn:spo:tenantanon#3285e87e-a90e-40f4-867e-1d5f111e61aa::" providerId="AD" clId="Web-{6A707986-92E6-45C1-9C94-273E4BFD1020}" dt="2026-08-30T21:33:44.056" v="3" actId="1076"/>
        <pc:sldMkLst>
          <pc:docMk/>
          <pc:sldMk cId="1483427293" sldId="296"/>
        </pc:sldMkLst>
        <pc:spChg chg="mod">
          <ac:chgData name="Guest User" userId="S::urn:spo:tenantanon#3285e87e-a90e-40f4-867e-1d5f111e61aa::" providerId="AD" clId="Web-{6A707986-92E6-45C1-9C94-273E4BFD1020}" dt="2026-08-30T21:33:44.056" v="3" actId="1076"/>
          <ac:spMkLst>
            <pc:docMk/>
            <pc:sldMk cId="1483427293" sldId="296"/>
            <ac:spMk id="2" creationId="{19D5E854-E5AA-6A8F-B410-52CA77279B4A}"/>
          </ac:spMkLst>
        </pc:spChg>
      </pc:sldChg>
      <pc:sldChg chg="delSp">
        <pc:chgData name="Guest User" userId="S::urn:spo:tenantanon#3285e87e-a90e-40f4-867e-1d5f111e61aa::" providerId="AD" clId="Web-{6A707986-92E6-45C1-9C94-273E4BFD1020}" dt="2026-08-30T21:34:14.760" v="5"/>
        <pc:sldMkLst>
          <pc:docMk/>
          <pc:sldMk cId="758239801" sldId="304"/>
        </pc:sldMkLst>
        <pc:spChg chg="del">
          <ac:chgData name="Guest User" userId="S::urn:spo:tenantanon#3285e87e-a90e-40f4-867e-1d5f111e61aa::" providerId="AD" clId="Web-{6A707986-92E6-45C1-9C94-273E4BFD1020}" dt="2026-08-30T21:34:14.760" v="5"/>
          <ac:spMkLst>
            <pc:docMk/>
            <pc:sldMk cId="758239801" sldId="304"/>
            <ac:spMk id="2" creationId="{EF9034E9-86ED-5411-5EEA-ED332D1D65AC}"/>
          </ac:spMkLst>
        </pc:spChg>
      </pc:sldChg>
      <pc:sldChg chg="delSp">
        <pc:chgData name="Guest User" userId="S::urn:spo:tenantanon#3285e87e-a90e-40f4-867e-1d5f111e61aa::" providerId="AD" clId="Web-{6A707986-92E6-45C1-9C94-273E4BFD1020}" dt="2026-08-30T21:34:03.104" v="4"/>
        <pc:sldMkLst>
          <pc:docMk/>
          <pc:sldMk cId="3683834940" sldId="306"/>
        </pc:sldMkLst>
        <pc:spChg chg="del">
          <ac:chgData name="Guest User" userId="S::urn:spo:tenantanon#3285e87e-a90e-40f4-867e-1d5f111e61aa::" providerId="AD" clId="Web-{6A707986-92E6-45C1-9C94-273E4BFD1020}" dt="2026-08-30T21:34:03.104" v="4"/>
          <ac:spMkLst>
            <pc:docMk/>
            <pc:sldMk cId="3683834940" sldId="306"/>
            <ac:spMk id="9" creationId="{C5A7301B-057C-167D-9784-2A92173A27C6}"/>
          </ac:spMkLst>
        </pc:spChg>
      </pc:sldChg>
    </pc:docChg>
  </pc:docChgLst>
  <pc:docChgLst>
    <pc:chgData name="Guest User" userId="S::urn:spo:tenantanon#3285e87e-a90e-40f4-867e-1d5f111e61aa::" providerId="AD" clId="Web-{B04CB7E9-796E-67E1-43E7-122CF4A73C17}"/>
    <pc:docChg chg="addSld modSld sldOrd">
      <pc:chgData name="Guest User" userId="S::urn:spo:tenantanon#3285e87e-a90e-40f4-867e-1d5f111e61aa::" providerId="AD" clId="Web-{B04CB7E9-796E-67E1-43E7-122CF4A73C17}" dt="2026-08-30T22:09:33.137" v="68" actId="1076"/>
      <pc:docMkLst>
        <pc:docMk/>
      </pc:docMkLst>
      <pc:sldChg chg="modSp add ord">
        <pc:chgData name="Guest User" userId="S::urn:spo:tenantanon#3285e87e-a90e-40f4-867e-1d5f111e61aa::" providerId="AD" clId="Web-{B04CB7E9-796E-67E1-43E7-122CF4A73C17}" dt="2026-08-30T22:09:33.137" v="68" actId="1076"/>
        <pc:sldMkLst>
          <pc:docMk/>
          <pc:sldMk cId="1893827619" sldId="307"/>
        </pc:sldMkLst>
        <pc:spChg chg="mod">
          <ac:chgData name="Guest User" userId="S::urn:spo:tenantanon#3285e87e-a90e-40f4-867e-1d5f111e61aa::" providerId="AD" clId="Web-{B04CB7E9-796E-67E1-43E7-122CF4A73C17}" dt="2026-08-30T22:08:46.120" v="56" actId="1076"/>
          <ac:spMkLst>
            <pc:docMk/>
            <pc:sldMk cId="1893827619" sldId="307"/>
            <ac:spMk id="2" creationId="{00000000-0000-0000-0000-000000000000}"/>
          </ac:spMkLst>
        </pc:spChg>
        <pc:spChg chg="mod">
          <ac:chgData name="Guest User" userId="S::urn:spo:tenantanon#3285e87e-a90e-40f4-867e-1d5f111e61aa::" providerId="AD" clId="Web-{B04CB7E9-796E-67E1-43E7-122CF4A73C17}" dt="2026-08-30T22:08:53.573" v="58" actId="1076"/>
          <ac:spMkLst>
            <pc:docMk/>
            <pc:sldMk cId="1893827619" sldId="307"/>
            <ac:spMk id="3" creationId="{00000000-0000-0000-0000-000000000000}"/>
          </ac:spMkLst>
        </pc:spChg>
        <pc:spChg chg="mod">
          <ac:chgData name="Guest User" userId="S::urn:spo:tenantanon#3285e87e-a90e-40f4-867e-1d5f111e61aa::" providerId="AD" clId="Web-{B04CB7E9-796E-67E1-43E7-122CF4A73C17}" dt="2026-08-30T22:09:33.137" v="68" actId="1076"/>
          <ac:spMkLst>
            <pc:docMk/>
            <pc:sldMk cId="1893827619" sldId="307"/>
            <ac:spMk id="4" creationId="{00000000-0000-0000-0000-000000000000}"/>
          </ac:spMkLst>
        </pc:spChg>
        <pc:spChg chg="mod">
          <ac:chgData name="Guest User" userId="S::urn:spo:tenantanon#3285e87e-a90e-40f4-867e-1d5f111e61aa::" providerId="AD" clId="Web-{B04CB7E9-796E-67E1-43E7-122CF4A73C17}" dt="2026-08-30T22:09:01.511" v="61" actId="20577"/>
          <ac:spMkLst>
            <pc:docMk/>
            <pc:sldMk cId="1893827619" sldId="307"/>
            <ac:spMk id="5" creationId="{00000000-0000-0000-0000-000000000000}"/>
          </ac:spMkLst>
        </pc:spChg>
        <pc:spChg chg="mod">
          <ac:chgData name="Guest User" userId="S::urn:spo:tenantanon#3285e87e-a90e-40f4-867e-1d5f111e61aa::" providerId="AD" clId="Web-{B04CB7E9-796E-67E1-43E7-122CF4A73C17}" dt="2026-08-30T22:08:42.698" v="54" actId="1076"/>
          <ac:spMkLst>
            <pc:docMk/>
            <pc:sldMk cId="1893827619" sldId="307"/>
            <ac:spMk id="6" creationId="{00000000-0000-0000-0000-000000000000}"/>
          </ac:spMkLst>
        </pc:spChg>
        <pc:spChg chg="mod">
          <ac:chgData name="Guest User" userId="S::urn:spo:tenantanon#3285e87e-a90e-40f4-867e-1d5f111e61aa::" providerId="AD" clId="Web-{B04CB7E9-796E-67E1-43E7-122CF4A73C17}" dt="2026-08-30T22:09:25.809" v="67" actId="14100"/>
          <ac:spMkLst>
            <pc:docMk/>
            <pc:sldMk cId="1893827619" sldId="307"/>
            <ac:spMk id="7" creationId="{00000000-0000-0000-0000-000000000000}"/>
          </ac:spMkLst>
        </pc:spChg>
      </pc:sldChg>
    </pc:docChg>
  </pc:docChgLst>
  <pc:docChgLst>
    <pc:chgData name="Natalie Jessup" userId="488bb5e2-1b76-4141-a72e-756b3e5afb88" providerId="ADAL" clId="{1DA4C687-EBC0-4520-A3C2-6A6049D8E9E8}"/>
    <pc:docChg chg="modSld">
      <pc:chgData name="Natalie Jessup" userId="488bb5e2-1b76-4141-a72e-756b3e5afb88" providerId="ADAL" clId="{1DA4C687-EBC0-4520-A3C2-6A6049D8E9E8}" dt="2026-08-30T22:35:33.590" v="1" actId="14100"/>
      <pc:docMkLst>
        <pc:docMk/>
      </pc:docMkLst>
      <pc:sldChg chg="modSp mod">
        <pc:chgData name="Natalie Jessup" userId="488bb5e2-1b76-4141-a72e-756b3e5afb88" providerId="ADAL" clId="{1DA4C687-EBC0-4520-A3C2-6A6049D8E9E8}" dt="2026-08-30T22:35:33.590" v="1" actId="14100"/>
        <pc:sldMkLst>
          <pc:docMk/>
          <pc:sldMk cId="1893827619" sldId="307"/>
        </pc:sldMkLst>
        <pc:spChg chg="mod">
          <ac:chgData name="Natalie Jessup" userId="488bb5e2-1b76-4141-a72e-756b3e5afb88" providerId="ADAL" clId="{1DA4C687-EBC0-4520-A3C2-6A6049D8E9E8}" dt="2026-08-30T22:35:33.590" v="1" actId="14100"/>
          <ac:spMkLst>
            <pc:docMk/>
            <pc:sldMk cId="1893827619" sldId="307"/>
            <ac:spMk id="4"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93B825-9486-4A63-888E-047085D47FC8}"/>
              </a:ext>
            </a:extLst>
          </p:cNvPr>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NZ"/>
          </a:p>
        </p:txBody>
      </p:sp>
      <p:sp>
        <p:nvSpPr>
          <p:cNvPr id="3" name="Date Placeholder 2">
            <a:extLst>
              <a:ext uri="{FF2B5EF4-FFF2-40B4-BE49-F238E27FC236}">
                <a16:creationId xmlns:a16="http://schemas.microsoft.com/office/drawing/2014/main" id="{AB35AA03-0FB1-4256-AEA7-3C5B7C9002E5}"/>
              </a:ext>
            </a:extLst>
          </p:cNvPr>
          <p:cNvSpPr>
            <a:spLocks noGrp="1"/>
          </p:cNvSpPr>
          <p:nvPr>
            <p:ph type="dt" sz="quarter" idx="1"/>
          </p:nvPr>
        </p:nvSpPr>
        <p:spPr>
          <a:xfrm>
            <a:off x="3902075" y="0"/>
            <a:ext cx="2984500" cy="501650"/>
          </a:xfrm>
          <a:prstGeom prst="rect">
            <a:avLst/>
          </a:prstGeom>
        </p:spPr>
        <p:txBody>
          <a:bodyPr vert="horz" lIns="91440" tIns="45720" rIns="91440" bIns="45720" rtlCol="0"/>
          <a:lstStyle>
            <a:lvl1pPr algn="r">
              <a:defRPr sz="1200"/>
            </a:lvl1pPr>
          </a:lstStyle>
          <a:p>
            <a:fld id="{542AC47A-7C3E-4248-A25D-3287BD0E750C}" type="datetimeFigureOut">
              <a:rPr lang="en-NZ" smtClean="0"/>
              <a:t>31/08/2026</a:t>
            </a:fld>
            <a:endParaRPr lang="en-NZ"/>
          </a:p>
        </p:txBody>
      </p:sp>
      <p:sp>
        <p:nvSpPr>
          <p:cNvPr id="4" name="Footer Placeholder 3">
            <a:extLst>
              <a:ext uri="{FF2B5EF4-FFF2-40B4-BE49-F238E27FC236}">
                <a16:creationId xmlns:a16="http://schemas.microsoft.com/office/drawing/2014/main" id="{7E7A1D33-B34D-456B-ADCE-69297E12A3AE}"/>
              </a:ext>
            </a:extLst>
          </p:cNvPr>
          <p:cNvSpPr>
            <a:spLocks noGrp="1"/>
          </p:cNvSpPr>
          <p:nvPr>
            <p:ph type="ftr" sz="quarter" idx="2"/>
          </p:nvPr>
        </p:nvSpPr>
        <p:spPr>
          <a:xfrm>
            <a:off x="0" y="9520238"/>
            <a:ext cx="2984500" cy="501650"/>
          </a:xfrm>
          <a:prstGeom prst="rect">
            <a:avLst/>
          </a:prstGeom>
        </p:spPr>
        <p:txBody>
          <a:bodyPr vert="horz" lIns="91440" tIns="45720" rIns="91440" bIns="45720" rtlCol="0" anchor="b"/>
          <a:lstStyle>
            <a:lvl1pPr algn="l">
              <a:defRPr sz="1200"/>
            </a:lvl1pPr>
          </a:lstStyle>
          <a:p>
            <a:endParaRPr lang="en-NZ"/>
          </a:p>
        </p:txBody>
      </p:sp>
      <p:sp>
        <p:nvSpPr>
          <p:cNvPr id="5" name="Slide Number Placeholder 4">
            <a:extLst>
              <a:ext uri="{FF2B5EF4-FFF2-40B4-BE49-F238E27FC236}">
                <a16:creationId xmlns:a16="http://schemas.microsoft.com/office/drawing/2014/main" id="{F011A255-C5B6-4DD6-8FEA-E1DB2EBC3EFC}"/>
              </a:ext>
            </a:extLst>
          </p:cNvPr>
          <p:cNvSpPr>
            <a:spLocks noGrp="1"/>
          </p:cNvSpPr>
          <p:nvPr>
            <p:ph type="sldNum" sz="quarter" idx="3"/>
          </p:nvPr>
        </p:nvSpPr>
        <p:spPr>
          <a:xfrm>
            <a:off x="3902075" y="9520238"/>
            <a:ext cx="2984500" cy="501650"/>
          </a:xfrm>
          <a:prstGeom prst="rect">
            <a:avLst/>
          </a:prstGeom>
        </p:spPr>
        <p:txBody>
          <a:bodyPr vert="horz" lIns="91440" tIns="45720" rIns="91440" bIns="45720" rtlCol="0" anchor="b"/>
          <a:lstStyle>
            <a:lvl1pPr algn="r">
              <a:defRPr sz="1200"/>
            </a:lvl1pPr>
          </a:lstStyle>
          <a:p>
            <a:fld id="{9F3A2D62-8E01-4F3A-8DC5-C608535613AA}" type="slidenum">
              <a:rPr lang="en-NZ" smtClean="0"/>
              <a:t>‹#›</a:t>
            </a:fld>
            <a:endParaRPr lang="en-NZ"/>
          </a:p>
        </p:txBody>
      </p:sp>
    </p:spTree>
    <p:extLst>
      <p:ext uri="{BB962C8B-B14F-4D97-AF65-F5344CB8AC3E}">
        <p14:creationId xmlns:p14="http://schemas.microsoft.com/office/powerpoint/2010/main" val="8087594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27D58FB1-B353-4187-B96D-9C62395FB4EE}" type="datetimeFigureOut">
              <a:rPr lang="en-NZ" smtClean="0"/>
              <a:t>31/08/2026</a:t>
            </a:fld>
            <a:endParaRPr lang="en-NZ"/>
          </a:p>
        </p:txBody>
      </p:sp>
      <p:sp>
        <p:nvSpPr>
          <p:cNvPr id="4" name="Slide Image Placeholder 3"/>
          <p:cNvSpPr>
            <a:spLocks noGrp="1" noRot="1" noChangeAspect="1"/>
          </p:cNvSpPr>
          <p:nvPr>
            <p:ph type="sldImg" idx="2"/>
          </p:nvPr>
        </p:nvSpPr>
        <p:spPr>
          <a:xfrm>
            <a:off x="438150" y="1252538"/>
            <a:ext cx="6011863" cy="3382962"/>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8975" y="4822825"/>
            <a:ext cx="5510213" cy="3946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520238"/>
            <a:ext cx="2984500" cy="501650"/>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902075" y="9520238"/>
            <a:ext cx="2984500" cy="501650"/>
          </a:xfrm>
          <a:prstGeom prst="rect">
            <a:avLst/>
          </a:prstGeom>
        </p:spPr>
        <p:txBody>
          <a:bodyPr vert="horz" lIns="91440" tIns="45720" rIns="91440" bIns="45720" rtlCol="0" anchor="b"/>
          <a:lstStyle>
            <a:lvl1pPr algn="r">
              <a:defRPr sz="1200"/>
            </a:lvl1pPr>
          </a:lstStyle>
          <a:p>
            <a:fld id="{7FE9620A-7DD7-46DC-82B3-870BF3FFD05D}" type="slidenum">
              <a:rPr lang="en-NZ" smtClean="0"/>
              <a:t>‹#›</a:t>
            </a:fld>
            <a:endParaRPr lang="en-NZ"/>
          </a:p>
        </p:txBody>
      </p:sp>
    </p:spTree>
    <p:extLst>
      <p:ext uri="{BB962C8B-B14F-4D97-AF65-F5344CB8AC3E}">
        <p14:creationId xmlns:p14="http://schemas.microsoft.com/office/powerpoint/2010/main" val="1371239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newzealandecology.org/nzje/1712"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A kōkako sings from a place shaped over centuries. A pekapeka may cross a farm, river, motorway or subdivision in a single night. One asks whether we can protect what remains. The other asks whether we can reconnect what we have broken.</a:t>
            </a:r>
          </a:p>
          <a:p>
            <a:r>
              <a:rPr lang="en-NZ" dirty="0"/>
              <a:t>After 35 years working as an ecologist - much of it in the merciless realm of the RMA - I have come to believe that saving these species is not only about keeping them from extinction. It is about relearning how to live in a place. Kōkako	Pekapeka-tou-roa</a:t>
            </a:r>
          </a:p>
          <a:p>
            <a:r>
              <a:rPr lang="en-NZ" dirty="0"/>
              <a:t>Depth	Connection</a:t>
            </a:r>
          </a:p>
          <a:p>
            <a:r>
              <a:rPr lang="en-NZ" dirty="0"/>
              <a:t>Forest interior	Landscape-scale movement</a:t>
            </a:r>
          </a:p>
          <a:p>
            <a:r>
              <a:rPr lang="en-NZ" dirty="0"/>
              <a:t>Seasonal forest pantry	Aerial insect foraging</a:t>
            </a:r>
          </a:p>
          <a:p>
            <a:r>
              <a:rPr lang="en-NZ" dirty="0"/>
              <a:t>Limited dispersal	Large nightly range</a:t>
            </a:r>
          </a:p>
          <a:p>
            <a:r>
              <a:rPr lang="en-NZ" dirty="0"/>
              <a:t>Complex native habitat	Flexible matrix use</a:t>
            </a:r>
          </a:p>
          <a:p>
            <a:r>
              <a:rPr lang="en-NZ" dirty="0"/>
              <a:t>Exposed while nesting	Exacting roost requirements</a:t>
            </a:r>
          </a:p>
          <a:p>
            <a:r>
              <a:rPr lang="en-NZ" dirty="0"/>
              <a:t>Your line:</a:t>
            </a:r>
          </a:p>
          <a:p>
            <a:endParaRPr lang="en-NZ" dirty="0"/>
          </a:p>
          <a:p>
            <a:r>
              <a:rPr lang="en-NZ" dirty="0"/>
              <a:t>The contrast is not specialist versus generalist. It is forest dependence versus landscape mobility - and both are more complicated than those labels suggest.</a:t>
            </a:r>
          </a:p>
          <a:p>
            <a:endParaRPr lang="en-NZ" dirty="0"/>
          </a:p>
        </p:txBody>
      </p:sp>
      <p:sp>
        <p:nvSpPr>
          <p:cNvPr id="4" name="Slide Number Placeholder 3"/>
          <p:cNvSpPr>
            <a:spLocks noGrp="1"/>
          </p:cNvSpPr>
          <p:nvPr>
            <p:ph type="sldNum" sz="quarter" idx="5"/>
          </p:nvPr>
        </p:nvSpPr>
        <p:spPr/>
        <p:txBody>
          <a:bodyPr/>
          <a:lstStyle/>
          <a:p>
            <a:fld id="{7FE9620A-7DD7-46DC-82B3-870BF3FFD05D}" type="slidenum">
              <a:rPr lang="en-NZ" smtClean="0"/>
              <a:t>3</a:t>
            </a:fld>
            <a:endParaRPr lang="en-NZ"/>
          </a:p>
        </p:txBody>
      </p:sp>
    </p:spTree>
    <p:extLst>
      <p:ext uri="{BB962C8B-B14F-4D97-AF65-F5344CB8AC3E}">
        <p14:creationId xmlns:p14="http://schemas.microsoft.com/office/powerpoint/2010/main" val="3688953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FE9620A-7DD7-46DC-82B3-870BF3FFD05D}" type="slidenum">
              <a:rPr lang="en-NZ" smtClean="0"/>
              <a:t>4</a:t>
            </a:fld>
            <a:endParaRPr lang="en-NZ"/>
          </a:p>
        </p:txBody>
      </p:sp>
    </p:spTree>
    <p:extLst>
      <p:ext uri="{BB962C8B-B14F-4D97-AF65-F5344CB8AC3E}">
        <p14:creationId xmlns:p14="http://schemas.microsoft.com/office/powerpoint/2010/main" val="1340705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D0381-A2A4-06C3-4E6D-EBD61572E2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DBC1DD-92F0-239C-AA5A-6BEFCE1BC0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AEA8FB-0AC1-7A72-FAAC-D0C6B884D977}"/>
              </a:ext>
            </a:extLst>
          </p:cNvPr>
          <p:cNvSpPr>
            <a:spLocks noGrp="1"/>
          </p:cNvSpPr>
          <p:nvPr>
            <p:ph type="body" idx="1"/>
          </p:nvPr>
        </p:nvSpPr>
        <p:spPr/>
        <p:txBody>
          <a:bodyPr/>
          <a:lstStyle/>
          <a:p>
            <a:r>
              <a:rPr lang="en-NZ" dirty="0"/>
              <a:t>A </a:t>
            </a:r>
            <a:r>
              <a:rPr lang="en-NZ" dirty="0" err="1"/>
              <a:t>Puketi</a:t>
            </a:r>
            <a:r>
              <a:rPr lang="en-NZ" dirty="0"/>
              <a:t> study recorded 68 foods, but only eight contributed more than 5% of the observed diet in any season. That is a better description of </a:t>
            </a:r>
            <a:r>
              <a:rPr lang="en-NZ" i="1" dirty="0"/>
              <a:t>selective seasonal dependence within a diverse forest pantry</a:t>
            </a:r>
            <a:r>
              <a:rPr lang="en-NZ" dirty="0"/>
              <a:t> than simple dietary specialisation. </a:t>
            </a:r>
            <a:r>
              <a:rPr lang="en-NZ" dirty="0">
                <a:hlinkClick r:id="rId3"/>
              </a:rPr>
              <a:t>New Zealand Ecological Society</a:t>
            </a:r>
            <a:endParaRPr lang="en-NZ" dirty="0"/>
          </a:p>
          <a:p>
            <a:r>
              <a:rPr lang="en-NZ" dirty="0"/>
              <a:t>Kōkako are currently classified as Threatened - Nationally Increasing, but that success remains dependent on conservation management. All known current populations are pest-managed, and unfenced mainland populations are often limited by the area under pest control rather than the total forest available. </a:t>
            </a:r>
          </a:p>
          <a:p>
            <a:endParaRPr lang="en-NZ" dirty="0"/>
          </a:p>
        </p:txBody>
      </p:sp>
      <p:sp>
        <p:nvSpPr>
          <p:cNvPr id="4" name="Slide Number Placeholder 3">
            <a:extLst>
              <a:ext uri="{FF2B5EF4-FFF2-40B4-BE49-F238E27FC236}">
                <a16:creationId xmlns:a16="http://schemas.microsoft.com/office/drawing/2014/main" id="{711F4A40-95C4-1ECC-D953-DE81FDFED055}"/>
              </a:ext>
            </a:extLst>
          </p:cNvPr>
          <p:cNvSpPr>
            <a:spLocks noGrp="1"/>
          </p:cNvSpPr>
          <p:nvPr>
            <p:ph type="sldNum" sz="quarter" idx="5"/>
          </p:nvPr>
        </p:nvSpPr>
        <p:spPr/>
        <p:txBody>
          <a:bodyPr/>
          <a:lstStyle/>
          <a:p>
            <a:fld id="{7FE9620A-7DD7-46DC-82B3-870BF3FFD05D}" type="slidenum">
              <a:rPr lang="en-NZ" smtClean="0"/>
              <a:t>5</a:t>
            </a:fld>
            <a:endParaRPr lang="en-NZ"/>
          </a:p>
        </p:txBody>
      </p:sp>
    </p:spTree>
    <p:extLst>
      <p:ext uri="{BB962C8B-B14F-4D97-AF65-F5344CB8AC3E}">
        <p14:creationId xmlns:p14="http://schemas.microsoft.com/office/powerpoint/2010/main" val="460026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E1256-5495-00DD-F61C-8350E7709F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AC0240-83C6-5BA7-9402-E0D7F070C6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B8ED29-BBFC-B033-ED9B-327B7246B6C6}"/>
              </a:ext>
            </a:extLst>
          </p:cNvPr>
          <p:cNvSpPr>
            <a:spLocks noGrp="1"/>
          </p:cNvSpPr>
          <p:nvPr>
            <p:ph type="body" idx="1"/>
          </p:nvPr>
        </p:nvSpPr>
        <p:spPr/>
        <p:txBody>
          <a:bodyPr/>
          <a:lstStyle/>
          <a:p>
            <a:r>
              <a:rPr lang="en-NZ" dirty="0"/>
              <a:t>They use native forest, plantation forest, riparian corridors, farmland and urban or peri-urban landscapes. But they depend on networks of suitable roost trees, frequently change roosts, produce only one young annually, retain fidelity to traditional roosting areas and remain vulnerable to predators and tree removal. Pekapeka-tou-roa remain Threatened - Nationally Critical. Evidence indicates that unmanaged populations can decline rapidly, while intensive predator control has reversed declines at some sites. Colonies may range so widely that a predator-control footprint protects only part of the landscape they use. </a:t>
            </a:r>
          </a:p>
        </p:txBody>
      </p:sp>
      <p:sp>
        <p:nvSpPr>
          <p:cNvPr id="4" name="Slide Number Placeholder 3">
            <a:extLst>
              <a:ext uri="{FF2B5EF4-FFF2-40B4-BE49-F238E27FC236}">
                <a16:creationId xmlns:a16="http://schemas.microsoft.com/office/drawing/2014/main" id="{9141F1B1-1C74-0E6B-8EBB-F44E98A97EBB}"/>
              </a:ext>
            </a:extLst>
          </p:cNvPr>
          <p:cNvSpPr>
            <a:spLocks noGrp="1"/>
          </p:cNvSpPr>
          <p:nvPr>
            <p:ph type="sldNum" sz="quarter" idx="5"/>
          </p:nvPr>
        </p:nvSpPr>
        <p:spPr/>
        <p:txBody>
          <a:bodyPr/>
          <a:lstStyle/>
          <a:p>
            <a:fld id="{7FE9620A-7DD7-46DC-82B3-870BF3FFD05D}" type="slidenum">
              <a:rPr lang="en-NZ" smtClean="0"/>
              <a:t>6</a:t>
            </a:fld>
            <a:endParaRPr lang="en-NZ"/>
          </a:p>
        </p:txBody>
      </p:sp>
    </p:spTree>
    <p:extLst>
      <p:ext uri="{BB962C8B-B14F-4D97-AF65-F5344CB8AC3E}">
        <p14:creationId xmlns:p14="http://schemas.microsoft.com/office/powerpoint/2010/main" val="2617660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B5765-58D2-F07C-F51B-02120F9076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AE4223-C77C-254D-9760-8B12054CBC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78FEB2-4151-B3CF-CDA1-89ECDB4A74D0}"/>
              </a:ext>
            </a:extLst>
          </p:cNvPr>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Predictive habitat model for long-tailed bats in southern Hamilton (Crewther &amp; Parsons 2017). Red/orange indicates habitats of high potential while greens indicate habitats of low potential based on historical bat records. Distribution on known bat roosts also shown (Davidson-Watts, 2019). Yellow line shows Southern Links designation .  </a:t>
            </a:r>
            <a:r>
              <a:rPr lang="en-NZ" dirty="0"/>
              <a:t>They use native forest, plantation forest, riparian corridors, farmland and urban or peri-urban landscapes. But they depend on networks of suitable roost trees, frequently change roosts, produce only one young annually, retain fidelity to traditional roosting areas and remain vulnerable to predators and tree removal. Pekapeka-tou-roa remain Threatened - Nationally Critical. Evidence indicates that unmanaged populations can decline rapidly, while intensive predator control has reversed declines at some sites. Colonies may range so widely that a predator-control footprint protects only part of the landscape they use. </a:t>
            </a:r>
          </a:p>
        </p:txBody>
      </p:sp>
      <p:sp>
        <p:nvSpPr>
          <p:cNvPr id="4" name="Slide Number Placeholder 3">
            <a:extLst>
              <a:ext uri="{FF2B5EF4-FFF2-40B4-BE49-F238E27FC236}">
                <a16:creationId xmlns:a16="http://schemas.microsoft.com/office/drawing/2014/main" id="{322B857A-EABD-A879-BB28-D541961FCCAA}"/>
              </a:ext>
            </a:extLst>
          </p:cNvPr>
          <p:cNvSpPr>
            <a:spLocks noGrp="1"/>
          </p:cNvSpPr>
          <p:nvPr>
            <p:ph type="sldNum" sz="quarter" idx="5"/>
          </p:nvPr>
        </p:nvSpPr>
        <p:spPr/>
        <p:txBody>
          <a:bodyPr/>
          <a:lstStyle/>
          <a:p>
            <a:fld id="{7FE9620A-7DD7-46DC-82B3-870BF3FFD05D}" type="slidenum">
              <a:rPr lang="en-NZ" smtClean="0"/>
              <a:t>7</a:t>
            </a:fld>
            <a:endParaRPr lang="en-NZ"/>
          </a:p>
        </p:txBody>
      </p:sp>
    </p:spTree>
    <p:extLst>
      <p:ext uri="{BB962C8B-B14F-4D97-AF65-F5344CB8AC3E}">
        <p14:creationId xmlns:p14="http://schemas.microsoft.com/office/powerpoint/2010/main" val="3829481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B7C5A-45EF-33AA-61FC-D892C8445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03DB00-91F2-2A79-97B6-BEF90E9CB9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A9856-A05F-A75C-FC31-7907BC88844C}"/>
              </a:ext>
            </a:extLst>
          </p:cNvPr>
          <p:cNvSpPr>
            <a:spLocks noGrp="1"/>
          </p:cNvSpPr>
          <p:nvPr>
            <p:ph type="body" idx="1"/>
          </p:nvPr>
        </p:nvSpPr>
        <p:spPr/>
        <p:txBody>
          <a:bodyPr/>
          <a:lstStyle/>
          <a:p>
            <a:pPr lvl="0"/>
            <a:r>
              <a:rPr lang="en-NZ" dirty="0"/>
              <a:t>Pekapeka-tou-roa can commute and forage across highly modified landscapes.</a:t>
            </a:r>
          </a:p>
          <a:p>
            <a:pPr lvl="0"/>
            <a:r>
              <a:rPr lang="en-NZ" dirty="0"/>
              <a:t>Forest edges and relatively uncluttered riparian corridors can provide movement and feeding opportunities.</a:t>
            </a:r>
          </a:p>
          <a:p>
            <a:pPr lvl="0"/>
            <a:r>
              <a:rPr lang="en-NZ" dirty="0"/>
              <a:t>Plantation forests can be used, but clear-felling may remove roosts and disrupt colonies; plantation use should not be mistaken for immunity to harvesting.</a:t>
            </a:r>
          </a:p>
          <a:p>
            <a:pPr lvl="0"/>
            <a:r>
              <a:rPr lang="en-NZ" dirty="0"/>
              <a:t>Urban populations occur, including in </a:t>
            </a:r>
            <a:r>
              <a:rPr lang="en-NZ" dirty="0" err="1"/>
              <a:t>Kirikiriroa</a:t>
            </a:r>
            <a:r>
              <a:rPr lang="en-NZ" dirty="0"/>
              <a:t>, but persistence in a city is not evidence that urban development is harmless.</a:t>
            </a:r>
          </a:p>
          <a:p>
            <a:pPr lvl="0"/>
            <a:r>
              <a:rPr lang="en-NZ" dirty="0"/>
              <a:t>Suitable cavities, old trees, dark movement routes, connected vegetation and predator control remain critical.</a:t>
            </a:r>
          </a:p>
          <a:p>
            <a:pPr lvl="0"/>
            <a:r>
              <a:rPr lang="en-NZ" dirty="0"/>
              <a:t>Artificial roosts may contribute in particular settings, but they are not a simple substitute for mature roost-tree networks</a:t>
            </a:r>
          </a:p>
        </p:txBody>
      </p:sp>
      <p:sp>
        <p:nvSpPr>
          <p:cNvPr id="4" name="Slide Number Placeholder 3">
            <a:extLst>
              <a:ext uri="{FF2B5EF4-FFF2-40B4-BE49-F238E27FC236}">
                <a16:creationId xmlns:a16="http://schemas.microsoft.com/office/drawing/2014/main" id="{B08B6592-B55C-DA05-38D7-D3DDD7B2B4A3}"/>
              </a:ext>
            </a:extLst>
          </p:cNvPr>
          <p:cNvSpPr>
            <a:spLocks noGrp="1"/>
          </p:cNvSpPr>
          <p:nvPr>
            <p:ph type="sldNum" sz="quarter" idx="5"/>
          </p:nvPr>
        </p:nvSpPr>
        <p:spPr/>
        <p:txBody>
          <a:bodyPr/>
          <a:lstStyle/>
          <a:p>
            <a:fld id="{7FE9620A-7DD7-46DC-82B3-870BF3FFD05D}" type="slidenum">
              <a:rPr lang="en-NZ" smtClean="0"/>
              <a:t>8</a:t>
            </a:fld>
            <a:endParaRPr lang="en-NZ"/>
          </a:p>
        </p:txBody>
      </p:sp>
    </p:spTree>
    <p:extLst>
      <p:ext uri="{BB962C8B-B14F-4D97-AF65-F5344CB8AC3E}">
        <p14:creationId xmlns:p14="http://schemas.microsoft.com/office/powerpoint/2010/main" val="2235066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82A68-FA84-BC19-86EE-15E19ADF26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587C8-1CA1-B6ED-3443-91FA279EB5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2A1FB-A4D4-AAC3-0F5B-3A88407AEFAA}"/>
              </a:ext>
            </a:extLst>
          </p:cNvPr>
          <p:cNvSpPr>
            <a:spLocks noGrp="1"/>
          </p:cNvSpPr>
          <p:nvPr>
            <p:ph type="body" idx="1"/>
          </p:nvPr>
        </p:nvSpPr>
        <p:spPr/>
        <p:txBody>
          <a:bodyPr/>
          <a:lstStyle/>
          <a:p>
            <a:pPr lvl="0"/>
            <a:r>
              <a:rPr lang="en-NZ" dirty="0"/>
              <a:t>Talk about saving the last kōkako from Pirongia . Kōkako recovery demonstrates that science-led, sustained management can reverse decline.</a:t>
            </a:r>
          </a:p>
          <a:p>
            <a:pPr lvl="0"/>
            <a:r>
              <a:rPr lang="en-NZ" dirty="0"/>
              <a:t>Pekapeka show why a species can remain present across a broad landscape while continuing to decline.</a:t>
            </a:r>
          </a:p>
          <a:p>
            <a:pPr lvl="0"/>
            <a:r>
              <a:rPr lang="en-NZ" dirty="0"/>
              <a:t>Both need persistent vigilance against predators.</a:t>
            </a:r>
          </a:p>
          <a:p>
            <a:pPr lvl="0"/>
            <a:r>
              <a:rPr lang="en-NZ" dirty="0"/>
              <a:t>Both need habitat protected not as isolated polygons but as functioning systems.</a:t>
            </a:r>
          </a:p>
          <a:p>
            <a:pPr lvl="0"/>
            <a:r>
              <a:rPr lang="en-NZ" dirty="0"/>
              <a:t>Both expose the danger of treating a consent condition or mitigation package as the endpoint.</a:t>
            </a:r>
          </a:p>
          <a:p>
            <a:r>
              <a:rPr lang="en-NZ" dirty="0"/>
              <a:t>The evidence from kōkako is unusually strong: reducing rats and possums to very low levels produced marked increases in chick output and adult density.</a:t>
            </a:r>
          </a:p>
          <a:p>
            <a:pPr lvl="0"/>
            <a:endParaRPr lang="en-NZ" dirty="0"/>
          </a:p>
        </p:txBody>
      </p:sp>
      <p:sp>
        <p:nvSpPr>
          <p:cNvPr id="4" name="Slide Number Placeholder 3">
            <a:extLst>
              <a:ext uri="{FF2B5EF4-FFF2-40B4-BE49-F238E27FC236}">
                <a16:creationId xmlns:a16="http://schemas.microsoft.com/office/drawing/2014/main" id="{DBBE32B0-B8A5-7124-AA54-A705340647D3}"/>
              </a:ext>
            </a:extLst>
          </p:cNvPr>
          <p:cNvSpPr>
            <a:spLocks noGrp="1"/>
          </p:cNvSpPr>
          <p:nvPr>
            <p:ph type="sldNum" sz="quarter" idx="5"/>
          </p:nvPr>
        </p:nvSpPr>
        <p:spPr/>
        <p:txBody>
          <a:bodyPr/>
          <a:lstStyle/>
          <a:p>
            <a:fld id="{7FE9620A-7DD7-46DC-82B3-870BF3FFD05D}" type="slidenum">
              <a:rPr lang="en-NZ" smtClean="0"/>
              <a:t>9</a:t>
            </a:fld>
            <a:endParaRPr lang="en-NZ"/>
          </a:p>
        </p:txBody>
      </p:sp>
    </p:spTree>
    <p:extLst>
      <p:ext uri="{BB962C8B-B14F-4D97-AF65-F5344CB8AC3E}">
        <p14:creationId xmlns:p14="http://schemas.microsoft.com/office/powerpoint/2010/main" val="2707629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7F356-BD0E-4E39-D4D3-5FB34CEB1C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23441-98FE-6D09-C441-91ECA650F0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2D34D-0351-DFA5-ABD4-A320B6E733FB}"/>
              </a:ext>
            </a:extLst>
          </p:cNvPr>
          <p:cNvSpPr>
            <a:spLocks noGrp="1"/>
          </p:cNvSpPr>
          <p:nvPr>
            <p:ph type="body" idx="1"/>
          </p:nvPr>
        </p:nvSpPr>
        <p:spPr/>
        <p:txBody>
          <a:bodyPr/>
          <a:lstStyle/>
          <a:p>
            <a:pPr lvl="0"/>
            <a:r>
              <a:rPr lang="en-NZ" dirty="0"/>
              <a:t>a "significant" tree or fragment that looked insignificant to a decision-maker; a bat record treated as an obstacle rather than information; a covenant secured but not subsequently maintained; ecological effects reduced to a compensation calculation; a landowner initially resistant but won over through a site visit;</a:t>
            </a:r>
          </a:p>
          <a:p>
            <a:pPr lvl="0"/>
            <a:r>
              <a:rPr lang="en-NZ" dirty="0"/>
              <a:t>mana whenua consulted after the design had effectively been completed. Build it around three moments: What the ecological evidence said. What the process tried to turn it into. What changed when people met the living place together.</a:t>
            </a:r>
          </a:p>
        </p:txBody>
      </p:sp>
      <p:sp>
        <p:nvSpPr>
          <p:cNvPr id="4" name="Slide Number Placeholder 3">
            <a:extLst>
              <a:ext uri="{FF2B5EF4-FFF2-40B4-BE49-F238E27FC236}">
                <a16:creationId xmlns:a16="http://schemas.microsoft.com/office/drawing/2014/main" id="{8F556881-B2F0-1E8D-0961-260C6AA037AF}"/>
              </a:ext>
            </a:extLst>
          </p:cNvPr>
          <p:cNvSpPr>
            <a:spLocks noGrp="1"/>
          </p:cNvSpPr>
          <p:nvPr>
            <p:ph type="sldNum" sz="quarter" idx="5"/>
          </p:nvPr>
        </p:nvSpPr>
        <p:spPr/>
        <p:txBody>
          <a:bodyPr/>
          <a:lstStyle/>
          <a:p>
            <a:fld id="{7FE9620A-7DD7-46DC-82B3-870BF3FFD05D}" type="slidenum">
              <a:rPr lang="en-NZ" smtClean="0"/>
              <a:t>10</a:t>
            </a:fld>
            <a:endParaRPr lang="en-NZ"/>
          </a:p>
        </p:txBody>
      </p:sp>
    </p:spTree>
    <p:extLst>
      <p:ext uri="{BB962C8B-B14F-4D97-AF65-F5344CB8AC3E}">
        <p14:creationId xmlns:p14="http://schemas.microsoft.com/office/powerpoint/2010/main" val="1982711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BCFBF-549E-2E66-D26D-13FB968AC4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317E3-C244-5D36-6C72-58CF002608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A37CB3-3D8B-61A6-A89F-5D453F669197}"/>
              </a:ext>
            </a:extLst>
          </p:cNvPr>
          <p:cNvSpPr>
            <a:spLocks noGrp="1"/>
          </p:cNvSpPr>
          <p:nvPr>
            <p:ph type="body" idx="1"/>
          </p:nvPr>
        </p:nvSpPr>
        <p:spPr/>
        <p:txBody>
          <a:bodyPr/>
          <a:lstStyle/>
          <a:p>
            <a:pPr lvl="0"/>
            <a:r>
              <a:rPr lang="en-NZ" dirty="0"/>
              <a:t>Integration matters. Multidisciplinary and interagency partnerships improve decisions and monitoring.</a:t>
            </a:r>
          </a:p>
          <a:p>
            <a:pPr lvl="0"/>
            <a:r>
              <a:rPr lang="en-NZ" dirty="0"/>
              <a:t>Tangata whenua are Treaty partners, not another stakeholder in a consultation list.</a:t>
            </a:r>
          </a:p>
          <a:p>
            <a:pPr lvl="0"/>
            <a:r>
              <a:rPr lang="en-NZ" dirty="0"/>
              <a:t>Communities are willing to participate when participation is meaningful.</a:t>
            </a:r>
          </a:p>
          <a:p>
            <a:pPr lvl="0"/>
            <a:r>
              <a:rPr lang="en-NZ" dirty="0"/>
              <a:t>The main barriers are often institutional, political, personal and financial - not lack of public concern.</a:t>
            </a:r>
          </a:p>
          <a:p>
            <a:pPr lvl="0"/>
            <a:r>
              <a:rPr lang="en-NZ" dirty="0"/>
              <a:t>Leadership, flexibility and a shared vision determine whether collaboration works.</a:t>
            </a:r>
          </a:p>
          <a:p>
            <a:pPr lvl="0"/>
            <a:r>
              <a:rPr lang="en-NZ" dirty="0"/>
              <a:t>Local and Indigenous knowledge build better decisions, trust and legitimacy.</a:t>
            </a:r>
          </a:p>
          <a:p>
            <a:pPr lvl="0"/>
            <a:endParaRPr lang="en-NZ" dirty="0"/>
          </a:p>
        </p:txBody>
      </p:sp>
      <p:sp>
        <p:nvSpPr>
          <p:cNvPr id="4" name="Slide Number Placeholder 3">
            <a:extLst>
              <a:ext uri="{FF2B5EF4-FFF2-40B4-BE49-F238E27FC236}">
                <a16:creationId xmlns:a16="http://schemas.microsoft.com/office/drawing/2014/main" id="{CCCC01FC-4921-0092-7001-5B6D5B05CBDB}"/>
              </a:ext>
            </a:extLst>
          </p:cNvPr>
          <p:cNvSpPr>
            <a:spLocks noGrp="1"/>
          </p:cNvSpPr>
          <p:nvPr>
            <p:ph type="sldNum" sz="quarter" idx="5"/>
          </p:nvPr>
        </p:nvSpPr>
        <p:spPr/>
        <p:txBody>
          <a:bodyPr/>
          <a:lstStyle/>
          <a:p>
            <a:fld id="{7FE9620A-7DD7-46DC-82B3-870BF3FFD05D}" type="slidenum">
              <a:rPr lang="en-NZ" smtClean="0"/>
              <a:t>11</a:t>
            </a:fld>
            <a:endParaRPr lang="en-NZ"/>
          </a:p>
        </p:txBody>
      </p:sp>
    </p:spTree>
    <p:extLst>
      <p:ext uri="{BB962C8B-B14F-4D97-AF65-F5344CB8AC3E}">
        <p14:creationId xmlns:p14="http://schemas.microsoft.com/office/powerpoint/2010/main" val="3625807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1A161-2964-9954-6612-CB7821058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814D97-B853-E075-98CC-92C6E42119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4973D5-D4F1-8C4B-189E-6ECF61D27360}"/>
              </a:ext>
            </a:extLst>
          </p:cNvPr>
          <p:cNvSpPr>
            <a:spLocks noGrp="1"/>
          </p:cNvSpPr>
          <p:nvPr>
            <p:ph type="body" idx="1"/>
          </p:nvPr>
        </p:nvSpPr>
        <p:spPr/>
        <p:txBody>
          <a:bodyPr/>
          <a:lstStyle/>
          <a:p>
            <a:pPr lvl="0"/>
            <a:r>
              <a:rPr lang="en-NZ" dirty="0"/>
              <a:t>Rules establish the ecological bottom line. They prevent irreversible loss and make public responsibilities visible.</a:t>
            </a:r>
          </a:p>
          <a:p>
            <a:pPr lvl="0"/>
            <a:r>
              <a:rPr lang="en-NZ" dirty="0"/>
              <a:t>Incentives make stewardship possible. Funding, fencing, pest-control materials, covenants and technical help reduce the private burden of delivering public benefit.</a:t>
            </a:r>
          </a:p>
          <a:p>
            <a:pPr lvl="0"/>
            <a:r>
              <a:rPr lang="en-NZ" dirty="0"/>
              <a:t>Relationships turn compliance into commitment. Your report found direct, one-to-one contact highly effective, although time- and resource-intensive.</a:t>
            </a:r>
          </a:p>
          <a:p>
            <a:pPr lvl="0"/>
            <a:r>
              <a:rPr lang="en-NZ" dirty="0"/>
              <a:t>Monitoring closes the loop. Protection on paper does not tell us whether ecological condition is improving.</a:t>
            </a:r>
          </a:p>
          <a:p>
            <a:pPr lvl="0"/>
            <a:r>
              <a:rPr lang="en-NZ" dirty="0"/>
              <a:t>Long-term support matters more than project launches. A community group cannot carry permanent ecological obligations on temporary grants and goodwill alone.</a:t>
            </a:r>
          </a:p>
          <a:p>
            <a:pPr lvl="0"/>
            <a:endParaRPr lang="en-NZ" dirty="0"/>
          </a:p>
        </p:txBody>
      </p:sp>
      <p:sp>
        <p:nvSpPr>
          <p:cNvPr id="4" name="Slide Number Placeholder 3">
            <a:extLst>
              <a:ext uri="{FF2B5EF4-FFF2-40B4-BE49-F238E27FC236}">
                <a16:creationId xmlns:a16="http://schemas.microsoft.com/office/drawing/2014/main" id="{31146076-CA48-9ADF-2E59-AB3D208DEF15}"/>
              </a:ext>
            </a:extLst>
          </p:cNvPr>
          <p:cNvSpPr>
            <a:spLocks noGrp="1"/>
          </p:cNvSpPr>
          <p:nvPr>
            <p:ph type="sldNum" sz="quarter" idx="5"/>
          </p:nvPr>
        </p:nvSpPr>
        <p:spPr/>
        <p:txBody>
          <a:bodyPr/>
          <a:lstStyle/>
          <a:p>
            <a:fld id="{7FE9620A-7DD7-46DC-82B3-870BF3FFD05D}" type="slidenum">
              <a:rPr lang="en-NZ" smtClean="0"/>
              <a:t>12</a:t>
            </a:fld>
            <a:endParaRPr lang="en-NZ"/>
          </a:p>
        </p:txBody>
      </p:sp>
    </p:spTree>
    <p:extLst>
      <p:ext uri="{BB962C8B-B14F-4D97-AF65-F5344CB8AC3E}">
        <p14:creationId xmlns:p14="http://schemas.microsoft.com/office/powerpoint/2010/main" val="2075837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1C054-33E5-54A1-B062-7A3F25616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2C2888-136F-861D-B2E1-61B32304A8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9F49D-528A-EC06-A8DB-46BC29AA1C46}"/>
              </a:ext>
            </a:extLst>
          </p:cNvPr>
          <p:cNvSpPr>
            <a:spLocks noGrp="1"/>
          </p:cNvSpPr>
          <p:nvPr>
            <p:ph type="body" idx="1"/>
          </p:nvPr>
        </p:nvSpPr>
        <p:spPr/>
        <p:txBody>
          <a:bodyPr/>
          <a:lstStyle/>
          <a:p>
            <a:pPr lvl="0"/>
            <a:r>
              <a:rPr lang="en-NZ" dirty="0"/>
              <a:t>Talk about saving the last kōkako from Pirongia . Kōkako recovery demonstrates that science-led, sustained management can reverse decline.</a:t>
            </a:r>
          </a:p>
          <a:p>
            <a:pPr lvl="0"/>
            <a:r>
              <a:rPr lang="en-NZ" dirty="0"/>
              <a:t>Pekapeka show why a species can remain present across a broad landscape while continuing to decline.</a:t>
            </a:r>
          </a:p>
          <a:p>
            <a:pPr lvl="0"/>
            <a:r>
              <a:rPr lang="en-NZ" dirty="0"/>
              <a:t>Both need persistent vigilance against predators.</a:t>
            </a:r>
          </a:p>
          <a:p>
            <a:pPr lvl="0"/>
            <a:r>
              <a:rPr lang="en-NZ" dirty="0"/>
              <a:t>Both need habitat protected not as isolated polygons but as functioning systems.</a:t>
            </a:r>
          </a:p>
          <a:p>
            <a:pPr lvl="0"/>
            <a:r>
              <a:rPr lang="en-NZ" dirty="0"/>
              <a:t>Both expose the danger of treating a consent condition or mitigation package as the endpoint.</a:t>
            </a:r>
          </a:p>
          <a:p>
            <a:r>
              <a:rPr lang="en-NZ" dirty="0"/>
              <a:t>The evidence from kōkako is unusually strong: reducing rats and possums to very low levels produced marked increases in chick output and adult density.</a:t>
            </a:r>
          </a:p>
          <a:p>
            <a:pPr lvl="0"/>
            <a:endParaRPr lang="en-NZ" dirty="0"/>
          </a:p>
        </p:txBody>
      </p:sp>
      <p:sp>
        <p:nvSpPr>
          <p:cNvPr id="4" name="Slide Number Placeholder 3">
            <a:extLst>
              <a:ext uri="{FF2B5EF4-FFF2-40B4-BE49-F238E27FC236}">
                <a16:creationId xmlns:a16="http://schemas.microsoft.com/office/drawing/2014/main" id="{01172648-0572-126B-3614-21B53D6FBBCB}"/>
              </a:ext>
            </a:extLst>
          </p:cNvPr>
          <p:cNvSpPr>
            <a:spLocks noGrp="1"/>
          </p:cNvSpPr>
          <p:nvPr>
            <p:ph type="sldNum" sz="quarter" idx="5"/>
          </p:nvPr>
        </p:nvSpPr>
        <p:spPr/>
        <p:txBody>
          <a:bodyPr/>
          <a:lstStyle/>
          <a:p>
            <a:fld id="{7FE9620A-7DD7-46DC-82B3-870BF3FFD05D}" type="slidenum">
              <a:rPr lang="en-NZ" smtClean="0"/>
              <a:t>13</a:t>
            </a:fld>
            <a:endParaRPr lang="en-NZ"/>
          </a:p>
        </p:txBody>
      </p:sp>
    </p:spTree>
    <p:extLst>
      <p:ext uri="{BB962C8B-B14F-4D97-AF65-F5344CB8AC3E}">
        <p14:creationId xmlns:p14="http://schemas.microsoft.com/office/powerpoint/2010/main" val="4117828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F0B62-A232-4481-F2E8-F10851A326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4C508F-1392-F0B0-0BF7-B68B3F17F1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5BBD04-A7B2-4AE1-332F-836BBE310E3C}"/>
              </a:ext>
            </a:extLst>
          </p:cNvPr>
          <p:cNvSpPr>
            <a:spLocks noGrp="1"/>
          </p:cNvSpPr>
          <p:nvPr>
            <p:ph type="body" idx="1"/>
          </p:nvPr>
        </p:nvSpPr>
        <p:spPr/>
        <p:txBody>
          <a:bodyPr/>
          <a:lstStyle/>
          <a:p>
            <a:pPr lvl="0"/>
            <a:r>
              <a:rPr lang="en-NZ" dirty="0"/>
              <a:t>Talk about saving the last kōkako from Pirongia . Kōkako recovery demonstrates that science-led, sustained management can reverse decline.</a:t>
            </a:r>
          </a:p>
          <a:p>
            <a:pPr lvl="0"/>
            <a:r>
              <a:rPr lang="en-NZ" dirty="0"/>
              <a:t>Pekapeka show why a species can remain present across a broad landscape while continuing to decline.</a:t>
            </a:r>
          </a:p>
          <a:p>
            <a:pPr lvl="0"/>
            <a:r>
              <a:rPr lang="en-NZ" dirty="0"/>
              <a:t>Both need persistent vigilance against predators.</a:t>
            </a:r>
          </a:p>
          <a:p>
            <a:pPr lvl="0"/>
            <a:r>
              <a:rPr lang="en-NZ" dirty="0"/>
              <a:t>Both need habitat protected not as isolated polygons but as functioning systems.</a:t>
            </a:r>
          </a:p>
          <a:p>
            <a:pPr lvl="0"/>
            <a:r>
              <a:rPr lang="en-NZ" dirty="0"/>
              <a:t>Both expose the danger of treating a consent condition or mitigation package as the endpoint.</a:t>
            </a:r>
          </a:p>
          <a:p>
            <a:r>
              <a:rPr lang="en-NZ" dirty="0"/>
              <a:t>The evidence from kōkako is unusually strong: reducing rats and possums to very low levels produced marked increases in chick output and adult density.</a:t>
            </a:r>
          </a:p>
          <a:p>
            <a:pPr lvl="0"/>
            <a:endParaRPr lang="en-NZ" dirty="0"/>
          </a:p>
        </p:txBody>
      </p:sp>
      <p:sp>
        <p:nvSpPr>
          <p:cNvPr id="4" name="Slide Number Placeholder 3">
            <a:extLst>
              <a:ext uri="{FF2B5EF4-FFF2-40B4-BE49-F238E27FC236}">
                <a16:creationId xmlns:a16="http://schemas.microsoft.com/office/drawing/2014/main" id="{4A58A895-5EA9-776D-EF87-CB79DBC9BCB6}"/>
              </a:ext>
            </a:extLst>
          </p:cNvPr>
          <p:cNvSpPr>
            <a:spLocks noGrp="1"/>
          </p:cNvSpPr>
          <p:nvPr>
            <p:ph type="sldNum" sz="quarter" idx="5"/>
          </p:nvPr>
        </p:nvSpPr>
        <p:spPr/>
        <p:txBody>
          <a:bodyPr/>
          <a:lstStyle/>
          <a:p>
            <a:fld id="{7FE9620A-7DD7-46DC-82B3-870BF3FFD05D}" type="slidenum">
              <a:rPr lang="en-NZ" smtClean="0"/>
              <a:t>14</a:t>
            </a:fld>
            <a:endParaRPr lang="en-NZ"/>
          </a:p>
        </p:txBody>
      </p:sp>
    </p:spTree>
    <p:extLst>
      <p:ext uri="{BB962C8B-B14F-4D97-AF65-F5344CB8AC3E}">
        <p14:creationId xmlns:p14="http://schemas.microsoft.com/office/powerpoint/2010/main" val="319396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F5037-2F92-B6F3-7E33-0125F1C43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22916D-869F-025A-6489-DC6E28A5E2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FF16AF-013C-7D02-E258-3913FF3262AB}"/>
              </a:ext>
            </a:extLst>
          </p:cNvPr>
          <p:cNvSpPr>
            <a:spLocks noGrp="1"/>
          </p:cNvSpPr>
          <p:nvPr>
            <p:ph type="body" idx="1"/>
          </p:nvPr>
        </p:nvSpPr>
        <p:spPr/>
        <p:txBody>
          <a:bodyPr/>
          <a:lstStyle/>
          <a:p>
            <a:pPr lvl="0"/>
            <a:r>
              <a:rPr lang="en-GB" dirty="0"/>
              <a:t>Both ask for constant vigilance. But vigilance does not have to mean an endless war fought only by experts</a:t>
            </a:r>
            <a:endParaRPr lang="en-NZ" dirty="0"/>
          </a:p>
        </p:txBody>
      </p:sp>
      <p:sp>
        <p:nvSpPr>
          <p:cNvPr id="4" name="Slide Number Placeholder 3">
            <a:extLst>
              <a:ext uri="{FF2B5EF4-FFF2-40B4-BE49-F238E27FC236}">
                <a16:creationId xmlns:a16="http://schemas.microsoft.com/office/drawing/2014/main" id="{A7A3E34A-E898-502E-4334-C3FE7A1AB3CC}"/>
              </a:ext>
            </a:extLst>
          </p:cNvPr>
          <p:cNvSpPr>
            <a:spLocks noGrp="1"/>
          </p:cNvSpPr>
          <p:nvPr>
            <p:ph type="sldNum" sz="quarter" idx="5"/>
          </p:nvPr>
        </p:nvSpPr>
        <p:spPr/>
        <p:txBody>
          <a:bodyPr/>
          <a:lstStyle/>
          <a:p>
            <a:fld id="{7FE9620A-7DD7-46DC-82B3-870BF3FFD05D}" type="slidenum">
              <a:rPr lang="en-NZ" smtClean="0"/>
              <a:t>15</a:t>
            </a:fld>
            <a:endParaRPr lang="en-NZ"/>
          </a:p>
        </p:txBody>
      </p:sp>
    </p:spTree>
    <p:extLst>
      <p:ext uri="{BB962C8B-B14F-4D97-AF65-F5344CB8AC3E}">
        <p14:creationId xmlns:p14="http://schemas.microsoft.com/office/powerpoint/2010/main" val="379574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A27C8-2041-9B7F-B068-B16377D84D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4FCB47-FAAE-06FB-9A02-2DDAA96C69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8A09D-F58D-B93A-B102-05F0D04B806C}"/>
              </a:ext>
            </a:extLst>
          </p:cNvPr>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Figure 7 Examples of corridor bat habitat landscape features in urban development areas    </a:t>
            </a:r>
            <a:r>
              <a:rPr lang="en-NZ" b="1" dirty="0"/>
              <a:t>Presence is not persistence</a:t>
            </a:r>
          </a:p>
          <a:p>
            <a:r>
              <a:rPr lang="en-NZ" dirty="0"/>
              <a:t>A bird seen once, a bat pass recorded, a covenant registered or trees planted are signals, not outcomes. Persistence requires habitat quality, reproduction, predator control and monitoring.</a:t>
            </a:r>
          </a:p>
          <a:p>
            <a:r>
              <a:rPr lang="en-NZ" b="1" dirty="0"/>
              <a:t>Protection is a relationship, not an event</a:t>
            </a:r>
          </a:p>
          <a:p>
            <a:r>
              <a:rPr lang="en-NZ" dirty="0"/>
              <a:t>Consent conditions, translocations, covenants and project launches are beginnings. Your documents repeatedly show that success rests on trust, clear responsibilities, ongoing contact, resourcing and learning.</a:t>
            </a:r>
          </a:p>
          <a:p>
            <a:r>
              <a:rPr lang="en-NZ" b="1" dirty="0"/>
              <a:t>Connectivity applies to people too</a:t>
            </a:r>
          </a:p>
          <a:p>
            <a:r>
              <a:rPr lang="en-NZ" dirty="0"/>
              <a:t>Ecological fragmentation has an institutional counterpart: divided agencies, property boundaries, short funding cycles, siloed disciplines and consultation without shared authority. Restoring connections between organisations and communities is part of restoring the landscape.</a:t>
            </a:r>
          </a:p>
          <a:p>
            <a:r>
              <a:rPr lang="en-NZ" b="1" dirty="0"/>
              <a:t>Five concise takeaways</a:t>
            </a:r>
          </a:p>
          <a:p>
            <a:pPr lvl="0"/>
            <a:r>
              <a:rPr lang="en-NZ" dirty="0"/>
              <a:t>Protect mature habitat before attempting to recreate it.</a:t>
            </a:r>
          </a:p>
          <a:p>
            <a:pPr lvl="0"/>
            <a:r>
              <a:rPr lang="en-NZ" dirty="0"/>
              <a:t>Plan for ecological networks, not isolated sites.</a:t>
            </a:r>
          </a:p>
          <a:p>
            <a:pPr lvl="0"/>
            <a:r>
              <a:rPr lang="en-NZ" dirty="0"/>
              <a:t>Control predators at the scale and duration the species require.</a:t>
            </a:r>
          </a:p>
          <a:p>
            <a:pPr lvl="0"/>
            <a:r>
              <a:rPr lang="en-NZ" dirty="0"/>
              <a:t>Combine rules, incentives, relationships and monitoring.</a:t>
            </a:r>
          </a:p>
          <a:p>
            <a:pPr lvl="0"/>
            <a:r>
              <a:rPr lang="en-NZ" dirty="0"/>
              <a:t>Treat tangata whenua partnership and community capability as core conservation infrastructure.</a:t>
            </a:r>
          </a:p>
        </p:txBody>
      </p:sp>
      <p:sp>
        <p:nvSpPr>
          <p:cNvPr id="4" name="Slide Number Placeholder 3">
            <a:extLst>
              <a:ext uri="{FF2B5EF4-FFF2-40B4-BE49-F238E27FC236}">
                <a16:creationId xmlns:a16="http://schemas.microsoft.com/office/drawing/2014/main" id="{1AB5F072-0B8C-D55C-B4F2-EC70DFCF01F8}"/>
              </a:ext>
            </a:extLst>
          </p:cNvPr>
          <p:cNvSpPr>
            <a:spLocks noGrp="1"/>
          </p:cNvSpPr>
          <p:nvPr>
            <p:ph type="sldNum" sz="quarter" idx="5"/>
          </p:nvPr>
        </p:nvSpPr>
        <p:spPr/>
        <p:txBody>
          <a:bodyPr/>
          <a:lstStyle/>
          <a:p>
            <a:fld id="{7FE9620A-7DD7-46DC-82B3-870BF3FFD05D}" type="slidenum">
              <a:rPr lang="en-NZ" smtClean="0"/>
              <a:t>16</a:t>
            </a:fld>
            <a:endParaRPr lang="en-NZ"/>
          </a:p>
        </p:txBody>
      </p:sp>
    </p:spTree>
    <p:extLst>
      <p:ext uri="{BB962C8B-B14F-4D97-AF65-F5344CB8AC3E}">
        <p14:creationId xmlns:p14="http://schemas.microsoft.com/office/powerpoint/2010/main" val="333125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C7706-8093-4E81-AB08-0233600442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B81BDBEB-0637-4270-93B7-206DD56B7B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D9D4CBF0-2E59-4358-96D3-DA4F75A0E6C5}"/>
              </a:ext>
            </a:extLst>
          </p:cNvPr>
          <p:cNvSpPr>
            <a:spLocks noGrp="1"/>
          </p:cNvSpPr>
          <p:nvPr>
            <p:ph type="dt" sz="half" idx="10"/>
          </p:nvPr>
        </p:nvSpPr>
        <p:spPr/>
        <p:txBody>
          <a:bodyPr/>
          <a:lstStyle/>
          <a:p>
            <a:fld id="{0EB7F537-E37C-44D0-B559-B7BD7132477A}" type="datetimeFigureOut">
              <a:rPr lang="en-NZ" smtClean="0"/>
              <a:t>31/08/2026</a:t>
            </a:fld>
            <a:endParaRPr lang="en-NZ"/>
          </a:p>
        </p:txBody>
      </p:sp>
      <p:sp>
        <p:nvSpPr>
          <p:cNvPr id="5" name="Footer Placeholder 4">
            <a:extLst>
              <a:ext uri="{FF2B5EF4-FFF2-40B4-BE49-F238E27FC236}">
                <a16:creationId xmlns:a16="http://schemas.microsoft.com/office/drawing/2014/main" id="{609CB1EC-4497-423A-8EF2-05A72BF8D0C5}"/>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59C5C93-32D5-4834-9F6D-996EBC33D510}"/>
              </a:ext>
            </a:extLst>
          </p:cNvPr>
          <p:cNvSpPr>
            <a:spLocks noGrp="1"/>
          </p:cNvSpPr>
          <p:nvPr>
            <p:ph type="sldNum" sz="quarter" idx="12"/>
          </p:nvPr>
        </p:nvSpPr>
        <p:spPr/>
        <p:txBody>
          <a:bodyPr/>
          <a:lstStyle/>
          <a:p>
            <a:fld id="{719A6482-14F6-484D-AB86-615D2350DF7B}" type="slidenum">
              <a:rPr lang="en-NZ" smtClean="0"/>
              <a:t>‹#›</a:t>
            </a:fld>
            <a:endParaRPr lang="en-NZ"/>
          </a:p>
        </p:txBody>
      </p:sp>
    </p:spTree>
    <p:extLst>
      <p:ext uri="{BB962C8B-B14F-4D97-AF65-F5344CB8AC3E}">
        <p14:creationId xmlns:p14="http://schemas.microsoft.com/office/powerpoint/2010/main" val="3194412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BD96D-FF39-4BE2-BDFD-9629FA0CE0FD}"/>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06FA5757-87DE-4CEF-AFC7-6D0F016C226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CC3930E-C4BC-4B8A-8225-B05572A1B651}"/>
              </a:ext>
            </a:extLst>
          </p:cNvPr>
          <p:cNvSpPr>
            <a:spLocks noGrp="1"/>
          </p:cNvSpPr>
          <p:nvPr>
            <p:ph type="dt" sz="half" idx="10"/>
          </p:nvPr>
        </p:nvSpPr>
        <p:spPr/>
        <p:txBody>
          <a:bodyPr/>
          <a:lstStyle/>
          <a:p>
            <a:fld id="{0EB7F537-E37C-44D0-B559-B7BD7132477A}" type="datetimeFigureOut">
              <a:rPr lang="en-NZ" smtClean="0"/>
              <a:t>31/08/2026</a:t>
            </a:fld>
            <a:endParaRPr lang="en-NZ"/>
          </a:p>
        </p:txBody>
      </p:sp>
      <p:sp>
        <p:nvSpPr>
          <p:cNvPr id="5" name="Footer Placeholder 4">
            <a:extLst>
              <a:ext uri="{FF2B5EF4-FFF2-40B4-BE49-F238E27FC236}">
                <a16:creationId xmlns:a16="http://schemas.microsoft.com/office/drawing/2014/main" id="{3D010A61-2D6B-443E-9CD0-0C14C96C1D26}"/>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0761A76-575B-494F-A111-3B7313D5E72B}"/>
              </a:ext>
            </a:extLst>
          </p:cNvPr>
          <p:cNvSpPr>
            <a:spLocks noGrp="1"/>
          </p:cNvSpPr>
          <p:nvPr>
            <p:ph type="sldNum" sz="quarter" idx="12"/>
          </p:nvPr>
        </p:nvSpPr>
        <p:spPr/>
        <p:txBody>
          <a:bodyPr/>
          <a:lstStyle/>
          <a:p>
            <a:fld id="{719A6482-14F6-484D-AB86-615D2350DF7B}" type="slidenum">
              <a:rPr lang="en-NZ" smtClean="0"/>
              <a:t>‹#›</a:t>
            </a:fld>
            <a:endParaRPr lang="en-NZ"/>
          </a:p>
        </p:txBody>
      </p:sp>
    </p:spTree>
    <p:extLst>
      <p:ext uri="{BB962C8B-B14F-4D97-AF65-F5344CB8AC3E}">
        <p14:creationId xmlns:p14="http://schemas.microsoft.com/office/powerpoint/2010/main" val="2958261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7F190-1A60-4325-834D-952FA4192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02532848-9F42-4AAA-9D7E-6EE2873AB0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FF339B8-68E0-4164-9BA8-1761DC351133}"/>
              </a:ext>
            </a:extLst>
          </p:cNvPr>
          <p:cNvSpPr>
            <a:spLocks noGrp="1"/>
          </p:cNvSpPr>
          <p:nvPr>
            <p:ph type="dt" sz="half" idx="10"/>
          </p:nvPr>
        </p:nvSpPr>
        <p:spPr/>
        <p:txBody>
          <a:bodyPr/>
          <a:lstStyle/>
          <a:p>
            <a:fld id="{0EB7F537-E37C-44D0-B559-B7BD7132477A}" type="datetimeFigureOut">
              <a:rPr lang="en-NZ" smtClean="0"/>
              <a:t>31/08/2026</a:t>
            </a:fld>
            <a:endParaRPr lang="en-NZ"/>
          </a:p>
        </p:txBody>
      </p:sp>
      <p:sp>
        <p:nvSpPr>
          <p:cNvPr id="5" name="Footer Placeholder 4">
            <a:extLst>
              <a:ext uri="{FF2B5EF4-FFF2-40B4-BE49-F238E27FC236}">
                <a16:creationId xmlns:a16="http://schemas.microsoft.com/office/drawing/2014/main" id="{9D4F78B4-FC82-4B02-A333-987E84C00EB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EE02EFAA-A911-42A5-89B1-A6B7CC8EED06}"/>
              </a:ext>
            </a:extLst>
          </p:cNvPr>
          <p:cNvSpPr>
            <a:spLocks noGrp="1"/>
          </p:cNvSpPr>
          <p:nvPr>
            <p:ph type="sldNum" sz="quarter" idx="12"/>
          </p:nvPr>
        </p:nvSpPr>
        <p:spPr/>
        <p:txBody>
          <a:bodyPr/>
          <a:lstStyle/>
          <a:p>
            <a:fld id="{719A6482-14F6-484D-AB86-615D2350DF7B}" type="slidenum">
              <a:rPr lang="en-NZ" smtClean="0"/>
              <a:t>‹#›</a:t>
            </a:fld>
            <a:endParaRPr lang="en-NZ"/>
          </a:p>
        </p:txBody>
      </p:sp>
    </p:spTree>
    <p:extLst>
      <p:ext uri="{BB962C8B-B14F-4D97-AF65-F5344CB8AC3E}">
        <p14:creationId xmlns:p14="http://schemas.microsoft.com/office/powerpoint/2010/main" val="100294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50031-0C32-42E5-8CEA-2E5E0DB133E2}"/>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6B0E94D-DDEA-4C57-A691-096364E7A0F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E2F733E5-E4A1-4E1F-80B6-D094D5CDDA2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86A5D4D1-7A81-40DE-BBCB-F269BC4E0F6C}"/>
              </a:ext>
            </a:extLst>
          </p:cNvPr>
          <p:cNvSpPr>
            <a:spLocks noGrp="1"/>
          </p:cNvSpPr>
          <p:nvPr>
            <p:ph type="dt" sz="half" idx="10"/>
          </p:nvPr>
        </p:nvSpPr>
        <p:spPr/>
        <p:txBody>
          <a:bodyPr/>
          <a:lstStyle/>
          <a:p>
            <a:fld id="{0EB7F537-E37C-44D0-B559-B7BD7132477A}" type="datetimeFigureOut">
              <a:rPr lang="en-NZ" smtClean="0"/>
              <a:t>31/08/2026</a:t>
            </a:fld>
            <a:endParaRPr lang="en-NZ"/>
          </a:p>
        </p:txBody>
      </p:sp>
      <p:sp>
        <p:nvSpPr>
          <p:cNvPr id="6" name="Footer Placeholder 5">
            <a:extLst>
              <a:ext uri="{FF2B5EF4-FFF2-40B4-BE49-F238E27FC236}">
                <a16:creationId xmlns:a16="http://schemas.microsoft.com/office/drawing/2014/main" id="{6F6678F5-F489-4A3C-B3ED-9347119937D9}"/>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CF97B6B0-2D64-4EC7-BDE9-492987266045}"/>
              </a:ext>
            </a:extLst>
          </p:cNvPr>
          <p:cNvSpPr>
            <a:spLocks noGrp="1"/>
          </p:cNvSpPr>
          <p:nvPr>
            <p:ph type="sldNum" sz="quarter" idx="12"/>
          </p:nvPr>
        </p:nvSpPr>
        <p:spPr/>
        <p:txBody>
          <a:bodyPr/>
          <a:lstStyle/>
          <a:p>
            <a:fld id="{719A6482-14F6-484D-AB86-615D2350DF7B}" type="slidenum">
              <a:rPr lang="en-NZ" smtClean="0"/>
              <a:t>‹#›</a:t>
            </a:fld>
            <a:endParaRPr lang="en-NZ"/>
          </a:p>
        </p:txBody>
      </p:sp>
    </p:spTree>
    <p:extLst>
      <p:ext uri="{BB962C8B-B14F-4D97-AF65-F5344CB8AC3E}">
        <p14:creationId xmlns:p14="http://schemas.microsoft.com/office/powerpoint/2010/main" val="379885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5DB1F-7740-4041-AFB1-0AE844021DEF}"/>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0615CDCD-4BCC-4CBB-B124-B8117A976C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6D77F82-65AF-4617-9859-407765D2B54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FD7BB259-F644-4316-BFC8-C523C93634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2B9AC0B-2685-4573-803F-2479E9E42DB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70350596-DA3E-466C-BB00-97B6194ABCC3}"/>
              </a:ext>
            </a:extLst>
          </p:cNvPr>
          <p:cNvSpPr>
            <a:spLocks noGrp="1"/>
          </p:cNvSpPr>
          <p:nvPr>
            <p:ph type="dt" sz="half" idx="10"/>
          </p:nvPr>
        </p:nvSpPr>
        <p:spPr/>
        <p:txBody>
          <a:bodyPr/>
          <a:lstStyle/>
          <a:p>
            <a:fld id="{0EB7F537-E37C-44D0-B559-B7BD7132477A}" type="datetimeFigureOut">
              <a:rPr lang="en-NZ" smtClean="0"/>
              <a:t>31/08/2026</a:t>
            </a:fld>
            <a:endParaRPr lang="en-NZ"/>
          </a:p>
        </p:txBody>
      </p:sp>
      <p:sp>
        <p:nvSpPr>
          <p:cNvPr id="8" name="Footer Placeholder 7">
            <a:extLst>
              <a:ext uri="{FF2B5EF4-FFF2-40B4-BE49-F238E27FC236}">
                <a16:creationId xmlns:a16="http://schemas.microsoft.com/office/drawing/2014/main" id="{4B155541-A176-4D55-BD4B-8446B1E8D04F}"/>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ED34180B-AA6E-4375-89F3-7B89BBC772B7}"/>
              </a:ext>
            </a:extLst>
          </p:cNvPr>
          <p:cNvSpPr>
            <a:spLocks noGrp="1"/>
          </p:cNvSpPr>
          <p:nvPr>
            <p:ph type="sldNum" sz="quarter" idx="12"/>
          </p:nvPr>
        </p:nvSpPr>
        <p:spPr/>
        <p:txBody>
          <a:bodyPr/>
          <a:lstStyle/>
          <a:p>
            <a:fld id="{719A6482-14F6-484D-AB86-615D2350DF7B}" type="slidenum">
              <a:rPr lang="en-NZ" smtClean="0"/>
              <a:t>‹#›</a:t>
            </a:fld>
            <a:endParaRPr lang="en-NZ"/>
          </a:p>
        </p:txBody>
      </p:sp>
    </p:spTree>
    <p:extLst>
      <p:ext uri="{BB962C8B-B14F-4D97-AF65-F5344CB8AC3E}">
        <p14:creationId xmlns:p14="http://schemas.microsoft.com/office/powerpoint/2010/main" val="3830866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A3A56-3F12-4061-8984-04F1A1AED80C}"/>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5EF70F1D-73F5-4CB7-9C14-1B4041202C0C}"/>
              </a:ext>
            </a:extLst>
          </p:cNvPr>
          <p:cNvSpPr>
            <a:spLocks noGrp="1"/>
          </p:cNvSpPr>
          <p:nvPr>
            <p:ph type="dt" sz="half" idx="10"/>
          </p:nvPr>
        </p:nvSpPr>
        <p:spPr/>
        <p:txBody>
          <a:bodyPr/>
          <a:lstStyle/>
          <a:p>
            <a:fld id="{0EB7F537-E37C-44D0-B559-B7BD7132477A}" type="datetimeFigureOut">
              <a:rPr lang="en-NZ" smtClean="0"/>
              <a:t>31/08/2026</a:t>
            </a:fld>
            <a:endParaRPr lang="en-NZ"/>
          </a:p>
        </p:txBody>
      </p:sp>
      <p:sp>
        <p:nvSpPr>
          <p:cNvPr id="4" name="Footer Placeholder 3">
            <a:extLst>
              <a:ext uri="{FF2B5EF4-FFF2-40B4-BE49-F238E27FC236}">
                <a16:creationId xmlns:a16="http://schemas.microsoft.com/office/drawing/2014/main" id="{B1A115EA-B366-41D9-BCD4-EA2C81D0316B}"/>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B75D26A7-2BCF-41F8-A861-2A80D9443B4A}"/>
              </a:ext>
            </a:extLst>
          </p:cNvPr>
          <p:cNvSpPr>
            <a:spLocks noGrp="1"/>
          </p:cNvSpPr>
          <p:nvPr>
            <p:ph type="sldNum" sz="quarter" idx="12"/>
          </p:nvPr>
        </p:nvSpPr>
        <p:spPr/>
        <p:txBody>
          <a:bodyPr/>
          <a:lstStyle/>
          <a:p>
            <a:fld id="{719A6482-14F6-484D-AB86-615D2350DF7B}" type="slidenum">
              <a:rPr lang="en-NZ" smtClean="0"/>
              <a:t>‹#›</a:t>
            </a:fld>
            <a:endParaRPr lang="en-NZ"/>
          </a:p>
        </p:txBody>
      </p:sp>
    </p:spTree>
    <p:extLst>
      <p:ext uri="{BB962C8B-B14F-4D97-AF65-F5344CB8AC3E}">
        <p14:creationId xmlns:p14="http://schemas.microsoft.com/office/powerpoint/2010/main" val="919788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FF23B0-FA02-4C43-A03D-137B245B6A5B}"/>
              </a:ext>
            </a:extLst>
          </p:cNvPr>
          <p:cNvSpPr>
            <a:spLocks noGrp="1"/>
          </p:cNvSpPr>
          <p:nvPr>
            <p:ph type="dt" sz="half" idx="10"/>
          </p:nvPr>
        </p:nvSpPr>
        <p:spPr/>
        <p:txBody>
          <a:bodyPr/>
          <a:lstStyle/>
          <a:p>
            <a:fld id="{0EB7F537-E37C-44D0-B559-B7BD7132477A}" type="datetimeFigureOut">
              <a:rPr lang="en-NZ" smtClean="0"/>
              <a:t>31/08/2026</a:t>
            </a:fld>
            <a:endParaRPr lang="en-NZ"/>
          </a:p>
        </p:txBody>
      </p:sp>
      <p:sp>
        <p:nvSpPr>
          <p:cNvPr id="3" name="Footer Placeholder 2">
            <a:extLst>
              <a:ext uri="{FF2B5EF4-FFF2-40B4-BE49-F238E27FC236}">
                <a16:creationId xmlns:a16="http://schemas.microsoft.com/office/drawing/2014/main" id="{7A509212-60E1-4A2E-8A7C-45846846CE4D}"/>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CDF30040-A906-4A61-ACD9-A381D282CB26}"/>
              </a:ext>
            </a:extLst>
          </p:cNvPr>
          <p:cNvSpPr>
            <a:spLocks noGrp="1"/>
          </p:cNvSpPr>
          <p:nvPr>
            <p:ph type="sldNum" sz="quarter" idx="12"/>
          </p:nvPr>
        </p:nvSpPr>
        <p:spPr/>
        <p:txBody>
          <a:bodyPr/>
          <a:lstStyle/>
          <a:p>
            <a:fld id="{719A6482-14F6-484D-AB86-615D2350DF7B}" type="slidenum">
              <a:rPr lang="en-NZ" smtClean="0"/>
              <a:t>‹#›</a:t>
            </a:fld>
            <a:endParaRPr lang="en-NZ"/>
          </a:p>
        </p:txBody>
      </p:sp>
    </p:spTree>
    <p:extLst>
      <p:ext uri="{BB962C8B-B14F-4D97-AF65-F5344CB8AC3E}">
        <p14:creationId xmlns:p14="http://schemas.microsoft.com/office/powerpoint/2010/main" val="380443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A5B19-E618-46EC-B608-ED7B302DB3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FEBB6C85-B2C8-48DF-9817-ABB2E6F91A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29E0070E-D9EB-4026-B009-E71E7D5F80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9816F6D-45B2-4DD2-9D4C-7D2F6CDF898F}"/>
              </a:ext>
            </a:extLst>
          </p:cNvPr>
          <p:cNvSpPr>
            <a:spLocks noGrp="1"/>
          </p:cNvSpPr>
          <p:nvPr>
            <p:ph type="dt" sz="half" idx="10"/>
          </p:nvPr>
        </p:nvSpPr>
        <p:spPr/>
        <p:txBody>
          <a:bodyPr/>
          <a:lstStyle/>
          <a:p>
            <a:fld id="{0EB7F537-E37C-44D0-B559-B7BD7132477A}" type="datetimeFigureOut">
              <a:rPr lang="en-NZ" smtClean="0"/>
              <a:t>31/08/2026</a:t>
            </a:fld>
            <a:endParaRPr lang="en-NZ"/>
          </a:p>
        </p:txBody>
      </p:sp>
      <p:sp>
        <p:nvSpPr>
          <p:cNvPr id="6" name="Footer Placeholder 5">
            <a:extLst>
              <a:ext uri="{FF2B5EF4-FFF2-40B4-BE49-F238E27FC236}">
                <a16:creationId xmlns:a16="http://schemas.microsoft.com/office/drawing/2014/main" id="{20A4B27F-CE7A-440A-9658-2FF11CEC1AF8}"/>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72EFA5C6-8665-482D-A138-82C6CD5D9ACB}"/>
              </a:ext>
            </a:extLst>
          </p:cNvPr>
          <p:cNvSpPr>
            <a:spLocks noGrp="1"/>
          </p:cNvSpPr>
          <p:nvPr>
            <p:ph type="sldNum" sz="quarter" idx="12"/>
          </p:nvPr>
        </p:nvSpPr>
        <p:spPr/>
        <p:txBody>
          <a:bodyPr/>
          <a:lstStyle/>
          <a:p>
            <a:fld id="{719A6482-14F6-484D-AB86-615D2350DF7B}" type="slidenum">
              <a:rPr lang="en-NZ" smtClean="0"/>
              <a:t>‹#›</a:t>
            </a:fld>
            <a:endParaRPr lang="en-NZ"/>
          </a:p>
        </p:txBody>
      </p:sp>
    </p:spTree>
    <p:extLst>
      <p:ext uri="{BB962C8B-B14F-4D97-AF65-F5344CB8AC3E}">
        <p14:creationId xmlns:p14="http://schemas.microsoft.com/office/powerpoint/2010/main" val="3883465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26BEF-B233-4994-AB53-01F7D0077D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54FB17DD-3D9C-4170-A0FE-3515187177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C2226151-4B5E-45A9-B12E-DF288BE6F1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40F8923-796D-46A2-A17D-76A428EEB022}"/>
              </a:ext>
            </a:extLst>
          </p:cNvPr>
          <p:cNvSpPr>
            <a:spLocks noGrp="1"/>
          </p:cNvSpPr>
          <p:nvPr>
            <p:ph type="dt" sz="half" idx="10"/>
          </p:nvPr>
        </p:nvSpPr>
        <p:spPr/>
        <p:txBody>
          <a:bodyPr/>
          <a:lstStyle/>
          <a:p>
            <a:fld id="{0EB7F537-E37C-44D0-B559-B7BD7132477A}" type="datetimeFigureOut">
              <a:rPr lang="en-NZ" smtClean="0"/>
              <a:t>31/08/2026</a:t>
            </a:fld>
            <a:endParaRPr lang="en-NZ"/>
          </a:p>
        </p:txBody>
      </p:sp>
      <p:sp>
        <p:nvSpPr>
          <p:cNvPr id="6" name="Footer Placeholder 5">
            <a:extLst>
              <a:ext uri="{FF2B5EF4-FFF2-40B4-BE49-F238E27FC236}">
                <a16:creationId xmlns:a16="http://schemas.microsoft.com/office/drawing/2014/main" id="{E22295A4-0128-4672-9092-781B056E38DE}"/>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4A5703C-7291-4E13-8A0C-AFBE8CE1332B}"/>
              </a:ext>
            </a:extLst>
          </p:cNvPr>
          <p:cNvSpPr>
            <a:spLocks noGrp="1"/>
          </p:cNvSpPr>
          <p:nvPr>
            <p:ph type="sldNum" sz="quarter" idx="12"/>
          </p:nvPr>
        </p:nvSpPr>
        <p:spPr/>
        <p:txBody>
          <a:bodyPr/>
          <a:lstStyle/>
          <a:p>
            <a:fld id="{719A6482-14F6-484D-AB86-615D2350DF7B}" type="slidenum">
              <a:rPr lang="en-NZ" smtClean="0"/>
              <a:t>‹#›</a:t>
            </a:fld>
            <a:endParaRPr lang="en-NZ"/>
          </a:p>
        </p:txBody>
      </p:sp>
    </p:spTree>
    <p:extLst>
      <p:ext uri="{BB962C8B-B14F-4D97-AF65-F5344CB8AC3E}">
        <p14:creationId xmlns:p14="http://schemas.microsoft.com/office/powerpoint/2010/main" val="3919092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690E6-097F-4625-BD19-F621C3193343}"/>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3254C0CD-93E1-4832-8FF0-96AAB247E6E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DB6C854A-2891-49FE-9722-AC15A4B8A221}"/>
              </a:ext>
            </a:extLst>
          </p:cNvPr>
          <p:cNvSpPr>
            <a:spLocks noGrp="1"/>
          </p:cNvSpPr>
          <p:nvPr>
            <p:ph type="dt" sz="half" idx="10"/>
          </p:nvPr>
        </p:nvSpPr>
        <p:spPr/>
        <p:txBody>
          <a:bodyPr/>
          <a:lstStyle/>
          <a:p>
            <a:fld id="{0EB7F537-E37C-44D0-B559-B7BD7132477A}" type="datetimeFigureOut">
              <a:rPr lang="en-NZ" smtClean="0"/>
              <a:t>31/08/2026</a:t>
            </a:fld>
            <a:endParaRPr lang="en-NZ"/>
          </a:p>
        </p:txBody>
      </p:sp>
      <p:sp>
        <p:nvSpPr>
          <p:cNvPr id="5" name="Footer Placeholder 4">
            <a:extLst>
              <a:ext uri="{FF2B5EF4-FFF2-40B4-BE49-F238E27FC236}">
                <a16:creationId xmlns:a16="http://schemas.microsoft.com/office/drawing/2014/main" id="{CBD05917-37D9-44F0-9703-BB9C6564C78B}"/>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D2DE8EC6-0FC4-4477-88A5-95C7D9076660}"/>
              </a:ext>
            </a:extLst>
          </p:cNvPr>
          <p:cNvSpPr>
            <a:spLocks noGrp="1"/>
          </p:cNvSpPr>
          <p:nvPr>
            <p:ph type="sldNum" sz="quarter" idx="12"/>
          </p:nvPr>
        </p:nvSpPr>
        <p:spPr/>
        <p:txBody>
          <a:bodyPr/>
          <a:lstStyle/>
          <a:p>
            <a:fld id="{719A6482-14F6-484D-AB86-615D2350DF7B}" type="slidenum">
              <a:rPr lang="en-NZ" smtClean="0"/>
              <a:t>‹#›</a:t>
            </a:fld>
            <a:endParaRPr lang="en-NZ"/>
          </a:p>
        </p:txBody>
      </p:sp>
    </p:spTree>
    <p:extLst>
      <p:ext uri="{BB962C8B-B14F-4D97-AF65-F5344CB8AC3E}">
        <p14:creationId xmlns:p14="http://schemas.microsoft.com/office/powerpoint/2010/main" val="783794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005AEF-7D87-4DB3-A4D8-AB209495BA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0DEF21B2-759F-4B94-ACF5-6F19DA47918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36EE4CD1-FE09-4F91-B1CC-589497BFD7E0}"/>
              </a:ext>
            </a:extLst>
          </p:cNvPr>
          <p:cNvSpPr>
            <a:spLocks noGrp="1"/>
          </p:cNvSpPr>
          <p:nvPr>
            <p:ph type="dt" sz="half" idx="10"/>
          </p:nvPr>
        </p:nvSpPr>
        <p:spPr/>
        <p:txBody>
          <a:bodyPr/>
          <a:lstStyle/>
          <a:p>
            <a:fld id="{0EB7F537-E37C-44D0-B559-B7BD7132477A}" type="datetimeFigureOut">
              <a:rPr lang="en-NZ" smtClean="0"/>
              <a:t>31/08/2026</a:t>
            </a:fld>
            <a:endParaRPr lang="en-NZ"/>
          </a:p>
        </p:txBody>
      </p:sp>
      <p:sp>
        <p:nvSpPr>
          <p:cNvPr id="5" name="Footer Placeholder 4">
            <a:extLst>
              <a:ext uri="{FF2B5EF4-FFF2-40B4-BE49-F238E27FC236}">
                <a16:creationId xmlns:a16="http://schemas.microsoft.com/office/drawing/2014/main" id="{9C785F35-4E43-4CC2-9A81-AC2AA701F84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D8B3056-BEED-478C-8F2F-AEB6607E6985}"/>
              </a:ext>
            </a:extLst>
          </p:cNvPr>
          <p:cNvSpPr>
            <a:spLocks noGrp="1"/>
          </p:cNvSpPr>
          <p:nvPr>
            <p:ph type="sldNum" sz="quarter" idx="12"/>
          </p:nvPr>
        </p:nvSpPr>
        <p:spPr/>
        <p:txBody>
          <a:bodyPr/>
          <a:lstStyle/>
          <a:p>
            <a:fld id="{719A6482-14F6-484D-AB86-615D2350DF7B}" type="slidenum">
              <a:rPr lang="en-NZ" smtClean="0"/>
              <a:t>‹#›</a:t>
            </a:fld>
            <a:endParaRPr lang="en-NZ"/>
          </a:p>
        </p:txBody>
      </p:sp>
    </p:spTree>
    <p:extLst>
      <p:ext uri="{BB962C8B-B14F-4D97-AF65-F5344CB8AC3E}">
        <p14:creationId xmlns:p14="http://schemas.microsoft.com/office/powerpoint/2010/main" val="3730804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92362C-96AD-4A45-9FAB-74840504C2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7AA9F3C7-0B0E-457C-A1B8-C08BCD7EC9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8FF09B9F-CE9C-4CE9-AD08-59597F1D32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B7F537-E37C-44D0-B559-B7BD7132477A}" type="datetimeFigureOut">
              <a:rPr lang="en-NZ" smtClean="0"/>
              <a:t>31/08/2026</a:t>
            </a:fld>
            <a:endParaRPr lang="en-NZ"/>
          </a:p>
        </p:txBody>
      </p:sp>
      <p:sp>
        <p:nvSpPr>
          <p:cNvPr id="5" name="Footer Placeholder 4">
            <a:extLst>
              <a:ext uri="{FF2B5EF4-FFF2-40B4-BE49-F238E27FC236}">
                <a16:creationId xmlns:a16="http://schemas.microsoft.com/office/drawing/2014/main" id="{6F71597B-ACEC-47AE-938B-62B2AB8640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2A704B78-5B61-4361-9FF6-6907B1C52D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9A6482-14F6-484D-AB86-615D2350DF7B}" type="slidenum">
              <a:rPr lang="en-NZ" smtClean="0"/>
              <a:t>‹#›</a:t>
            </a:fld>
            <a:endParaRPr lang="en-NZ"/>
          </a:p>
        </p:txBody>
      </p:sp>
    </p:spTree>
    <p:extLst>
      <p:ext uri="{BB962C8B-B14F-4D97-AF65-F5344CB8AC3E}">
        <p14:creationId xmlns:p14="http://schemas.microsoft.com/office/powerpoint/2010/main" val="3251295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cid:19ffde02391abe0a6ed1"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cid:19ffde3cbf7eec491f3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cid:19ffde0e45b1dd4f4de2"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7C346"/>
        </a:solidFill>
        <a:effectLst/>
      </p:bgPr>
    </p:bg>
    <p:spTree>
      <p:nvGrpSpPr>
        <p:cNvPr id="1" name=""/>
        <p:cNvGrpSpPr/>
        <p:nvPr/>
      </p:nvGrpSpPr>
      <p:grpSpPr>
        <a:xfrm>
          <a:off x="0" y="0"/>
          <a:ext cx="0" cy="0"/>
          <a:chOff x="0" y="0"/>
          <a:chExt cx="0" cy="0"/>
        </a:xfrm>
      </p:grpSpPr>
      <p:sp>
        <p:nvSpPr>
          <p:cNvPr id="2" name="Freeform 2"/>
          <p:cNvSpPr/>
          <p:nvPr/>
        </p:nvSpPr>
        <p:spPr>
          <a:xfrm>
            <a:off x="1851865" y="442421"/>
            <a:ext cx="1539221" cy="1101418"/>
          </a:xfrm>
          <a:custGeom>
            <a:avLst/>
            <a:gdLst/>
            <a:ahLst/>
            <a:cxnLst/>
            <a:rect l="l" t="t" r="r" b="b"/>
            <a:pathLst>
              <a:path w="1641836" h="1174846">
                <a:moveTo>
                  <a:pt x="0" y="0"/>
                </a:moveTo>
                <a:lnTo>
                  <a:pt x="1641836" y="0"/>
                </a:lnTo>
                <a:lnTo>
                  <a:pt x="1641836" y="1174846"/>
                </a:lnTo>
                <a:lnTo>
                  <a:pt x="0" y="1174846"/>
                </a:lnTo>
                <a:lnTo>
                  <a:pt x="0" y="0"/>
                </a:lnTo>
                <a:close/>
              </a:path>
            </a:pathLst>
          </a:custGeom>
          <a:blipFill>
            <a:blip r:embed="rId2"/>
            <a:stretch>
              <a:fillRect l="-59958" t="-24288" r="-56967" b="-90052"/>
            </a:stretch>
          </a:blipFill>
        </p:spPr>
        <p:txBody>
          <a:bodyPr/>
          <a:lstStyle/>
          <a:p>
            <a:endParaRPr lang="en-NZ" sz="1688"/>
          </a:p>
        </p:txBody>
      </p:sp>
      <p:sp>
        <p:nvSpPr>
          <p:cNvPr id="3" name="Freeform 3"/>
          <p:cNvSpPr/>
          <p:nvPr/>
        </p:nvSpPr>
        <p:spPr>
          <a:xfrm>
            <a:off x="1533660" y="3059045"/>
            <a:ext cx="1927838" cy="364537"/>
          </a:xfrm>
          <a:custGeom>
            <a:avLst/>
            <a:gdLst/>
            <a:ahLst/>
            <a:cxnLst/>
            <a:rect l="l" t="t" r="r" b="b"/>
            <a:pathLst>
              <a:path w="2056361" h="388839">
                <a:moveTo>
                  <a:pt x="0" y="0"/>
                </a:moveTo>
                <a:lnTo>
                  <a:pt x="2056361" y="0"/>
                </a:lnTo>
                <a:lnTo>
                  <a:pt x="2056361" y="388840"/>
                </a:lnTo>
                <a:lnTo>
                  <a:pt x="0" y="3888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NZ" sz="1688"/>
          </a:p>
        </p:txBody>
      </p:sp>
      <p:sp>
        <p:nvSpPr>
          <p:cNvPr id="4" name="Freeform 4"/>
          <p:cNvSpPr/>
          <p:nvPr/>
        </p:nvSpPr>
        <p:spPr>
          <a:xfrm>
            <a:off x="8012365" y="695324"/>
            <a:ext cx="4179634" cy="6345125"/>
          </a:xfrm>
          <a:custGeom>
            <a:avLst/>
            <a:gdLst/>
            <a:ahLst/>
            <a:cxnLst/>
            <a:rect l="l" t="t" r="r" b="b"/>
            <a:pathLst>
              <a:path w="4658431" h="6992108">
                <a:moveTo>
                  <a:pt x="0" y="0"/>
                </a:moveTo>
                <a:lnTo>
                  <a:pt x="4658431" y="0"/>
                </a:lnTo>
                <a:lnTo>
                  <a:pt x="4658431" y="6992108"/>
                </a:lnTo>
                <a:lnTo>
                  <a:pt x="0" y="6992108"/>
                </a:lnTo>
                <a:lnTo>
                  <a:pt x="0" y="0"/>
                </a:lnTo>
                <a:close/>
              </a:path>
            </a:pathLst>
          </a:custGeom>
          <a:blipFill>
            <a:blip r:embed="rId4"/>
            <a:stretch>
              <a:fillRect/>
            </a:stretch>
          </a:blipFill>
        </p:spPr>
        <p:txBody>
          <a:bodyPr/>
          <a:lstStyle/>
          <a:p>
            <a:endParaRPr lang="en-NZ" sz="1688"/>
          </a:p>
        </p:txBody>
      </p:sp>
      <p:sp>
        <p:nvSpPr>
          <p:cNvPr id="5" name="TextBox 5"/>
          <p:cNvSpPr txBox="1"/>
          <p:nvPr/>
        </p:nvSpPr>
        <p:spPr>
          <a:xfrm>
            <a:off x="1515330" y="1729811"/>
            <a:ext cx="3069237" cy="1215316"/>
          </a:xfrm>
          <a:prstGeom prst="rect">
            <a:avLst/>
          </a:prstGeom>
        </p:spPr>
        <p:txBody>
          <a:bodyPr wrap="square" lIns="0" tIns="0" rIns="0" bIns="0" rtlCol="0" anchor="t">
            <a:spAutoFit/>
          </a:bodyPr>
          <a:lstStyle/>
          <a:p>
            <a:pPr algn="l">
              <a:lnSpc>
                <a:spcPts val="4522"/>
              </a:lnSpc>
            </a:pPr>
            <a:r>
              <a:rPr lang="en-US" sz="4450">
                <a:solidFill>
                  <a:srgbClr val="FFFFFF"/>
                </a:solidFill>
                <a:latin typeface="Poppins"/>
                <a:ea typeface="Poppins"/>
                <a:cs typeface="Poppins"/>
                <a:sym typeface="Poppins"/>
              </a:rPr>
              <a:t>GERRY KESSELS</a:t>
            </a:r>
          </a:p>
        </p:txBody>
      </p:sp>
      <p:sp>
        <p:nvSpPr>
          <p:cNvPr id="6" name="TextBox 6"/>
          <p:cNvSpPr txBox="1"/>
          <p:nvPr/>
        </p:nvSpPr>
        <p:spPr>
          <a:xfrm>
            <a:off x="1515329" y="4618451"/>
            <a:ext cx="6497036" cy="1360244"/>
          </a:xfrm>
          <a:prstGeom prst="rect">
            <a:avLst/>
          </a:prstGeom>
          <a:solidFill>
            <a:srgbClr val="87C346"/>
          </a:solidFill>
        </p:spPr>
        <p:txBody>
          <a:bodyPr wrap="square" lIns="0" tIns="0" rIns="0" bIns="0" rtlCol="0" anchor="t">
            <a:spAutoFit/>
          </a:bodyPr>
          <a:lstStyle/>
          <a:p>
            <a:pPr algn="l">
              <a:lnSpc>
                <a:spcPts val="2739"/>
              </a:lnSpc>
            </a:pPr>
            <a:r>
              <a:rPr lang="en-US" sz="1950" b="1" dirty="0">
                <a:solidFill>
                  <a:srgbClr val="FFFFFF"/>
                </a:solidFill>
                <a:latin typeface="Montserrat Medium"/>
                <a:ea typeface="Montserrat Medium"/>
                <a:cs typeface="Montserrat Medium"/>
                <a:sym typeface="Montserrat Medium"/>
              </a:rPr>
              <a:t>Kōkako and </a:t>
            </a:r>
            <a:r>
              <a:rPr lang="en-US" sz="1950" b="1" dirty="0" err="1">
                <a:solidFill>
                  <a:srgbClr val="FFFFFF"/>
                </a:solidFill>
                <a:latin typeface="Montserrat Medium"/>
                <a:ea typeface="Montserrat Medium"/>
                <a:cs typeface="Montserrat Medium"/>
                <a:sym typeface="Montserrat Medium"/>
              </a:rPr>
              <a:t>pekapeka-tou-roa</a:t>
            </a:r>
            <a:r>
              <a:rPr lang="en-US" sz="1950" b="1" dirty="0">
                <a:solidFill>
                  <a:srgbClr val="FFFFFF"/>
                </a:solidFill>
                <a:latin typeface="Montserrat Medium"/>
                <a:ea typeface="Montserrat Medium"/>
                <a:cs typeface="Montserrat Medium"/>
                <a:sym typeface="Montserrat Medium"/>
              </a:rPr>
              <a:t> are two of our most treasured threatened species. While they occupy different ecological niches, together they reveal an important truth: everything is connected.</a:t>
            </a:r>
          </a:p>
        </p:txBody>
      </p:sp>
      <p:sp>
        <p:nvSpPr>
          <p:cNvPr id="7" name="TextBox 7"/>
          <p:cNvSpPr txBox="1"/>
          <p:nvPr/>
        </p:nvSpPr>
        <p:spPr>
          <a:xfrm>
            <a:off x="1526062" y="3611189"/>
            <a:ext cx="6497435" cy="876907"/>
          </a:xfrm>
          <a:prstGeom prst="rect">
            <a:avLst/>
          </a:prstGeom>
          <a:solidFill>
            <a:srgbClr val="87C346"/>
          </a:solidFill>
        </p:spPr>
        <p:txBody>
          <a:bodyPr wrap="square" lIns="0" tIns="0" rIns="0" bIns="0" rtlCol="0" anchor="t">
            <a:spAutoFit/>
          </a:bodyPr>
          <a:lstStyle/>
          <a:p>
            <a:r>
              <a:rPr lang="en-US" sz="3100" b="1">
                <a:solidFill>
                  <a:srgbClr val="FFFFFF"/>
                </a:solidFill>
                <a:latin typeface="Poppins Bold"/>
                <a:ea typeface="+mn-lt"/>
                <a:cs typeface="Poppins Bold"/>
              </a:rPr>
              <a:t>RESTORING CONNECTION</a:t>
            </a:r>
            <a:endParaRPr lang="en-US" sz="3100" b="1">
              <a:solidFill>
                <a:srgbClr val="000000"/>
              </a:solidFill>
              <a:latin typeface="Poppins Bold"/>
              <a:ea typeface="+mn-lt"/>
              <a:cs typeface="Poppins Bold"/>
            </a:endParaRPr>
          </a:p>
          <a:p>
            <a:pPr>
              <a:lnSpc>
                <a:spcPts val="2959"/>
              </a:lnSpc>
            </a:pPr>
            <a:r>
              <a:rPr lang="en-US" sz="3100" b="1">
                <a:solidFill>
                  <a:srgbClr val="FFFFFF"/>
                </a:solidFill>
                <a:latin typeface="Poppins Bold"/>
                <a:ea typeface="Poppins Bold"/>
                <a:cs typeface="Poppins Bold"/>
                <a:sym typeface="Poppins Bold"/>
              </a:rPr>
              <a:t>KŌKAKO + PEKAPEKA-TOU-ROA</a:t>
            </a:r>
            <a:endParaRPr lang="en-US" sz="3100" b="1">
              <a:solidFill>
                <a:srgbClr val="FFFFFF"/>
              </a:solidFill>
              <a:latin typeface="Poppins Bold"/>
              <a:ea typeface="Poppins Bold"/>
              <a:cs typeface="Poppins Bold"/>
            </a:endParaRPr>
          </a:p>
        </p:txBody>
      </p:sp>
    </p:spTree>
    <p:extLst>
      <p:ext uri="{BB962C8B-B14F-4D97-AF65-F5344CB8AC3E}">
        <p14:creationId xmlns:p14="http://schemas.microsoft.com/office/powerpoint/2010/main" val="1893827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E9D53-508D-4D5E-B264-91E26F0C59EE}"/>
              </a:ext>
            </a:extLst>
          </p:cNvPr>
          <p:cNvSpPr>
            <a:spLocks noGrp="1"/>
          </p:cNvSpPr>
          <p:nvPr>
            <p:ph type="ctrTitle"/>
          </p:nvPr>
        </p:nvSpPr>
        <p:spPr>
          <a:xfrm>
            <a:off x="1519841" y="2643604"/>
            <a:ext cx="9144000" cy="1203959"/>
          </a:xfrm>
        </p:spPr>
        <p:txBody>
          <a:bodyPr>
            <a:normAutofit fontScale="90000"/>
          </a:bodyPr>
          <a:lstStyle/>
          <a:p>
            <a:pPr fontAlgn="base"/>
            <a:br>
              <a:rPr lang="en-NZ" dirty="0"/>
            </a:br>
            <a:br>
              <a:rPr lang="en-NZ" dirty="0"/>
            </a:br>
            <a:r>
              <a:rPr lang="en-NZ" sz="6700" b="1" dirty="0">
                <a:solidFill>
                  <a:schemeClr val="accent1"/>
                </a:solidFill>
              </a:rPr>
              <a:t>Kōkako, Pekapeka-tou-roa, and Restoring Connection</a:t>
            </a:r>
            <a:br>
              <a:rPr lang="en-NZ" dirty="0"/>
            </a:br>
            <a:endParaRPr lang="en-NZ" dirty="0"/>
          </a:p>
        </p:txBody>
      </p:sp>
      <p:sp>
        <p:nvSpPr>
          <p:cNvPr id="3" name="Subtitle 2">
            <a:extLst>
              <a:ext uri="{FF2B5EF4-FFF2-40B4-BE49-F238E27FC236}">
                <a16:creationId xmlns:a16="http://schemas.microsoft.com/office/drawing/2014/main" id="{823936BD-13C4-4311-A2FE-C9709D4106BC}"/>
              </a:ext>
            </a:extLst>
          </p:cNvPr>
          <p:cNvSpPr>
            <a:spLocks noGrp="1"/>
          </p:cNvSpPr>
          <p:nvPr>
            <p:ph type="subTitle" idx="1"/>
          </p:nvPr>
        </p:nvSpPr>
        <p:spPr>
          <a:xfrm>
            <a:off x="1524000" y="4384040"/>
            <a:ext cx="9144000" cy="1203959"/>
          </a:xfrm>
        </p:spPr>
        <p:txBody>
          <a:bodyPr>
            <a:normAutofit/>
          </a:bodyPr>
          <a:lstStyle/>
          <a:p>
            <a:r>
              <a:rPr lang="en-NZ" sz="3600" b="1" dirty="0"/>
              <a:t>Gerry (</a:t>
            </a:r>
            <a:r>
              <a:rPr lang="en-NZ" sz="3600" b="1" dirty="0" err="1"/>
              <a:t>G.H.A</a:t>
            </a:r>
            <a:r>
              <a:rPr lang="en-NZ" sz="3600" b="1" dirty="0"/>
              <a:t>.)  Kessels</a:t>
            </a:r>
          </a:p>
          <a:p>
            <a:endParaRPr lang="en-NZ" sz="3600" b="1" dirty="0"/>
          </a:p>
        </p:txBody>
      </p:sp>
    </p:spTree>
    <p:extLst>
      <p:ext uri="{BB962C8B-B14F-4D97-AF65-F5344CB8AC3E}">
        <p14:creationId xmlns:p14="http://schemas.microsoft.com/office/powerpoint/2010/main" val="932827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221D1AD-F79B-4321-96CE-981CADC6A328}"/>
              </a:ext>
            </a:extLst>
          </p:cNvPr>
          <p:cNvSpPr>
            <a:spLocks noGrp="1"/>
          </p:cNvSpPr>
          <p:nvPr>
            <p:ph type="title"/>
          </p:nvPr>
        </p:nvSpPr>
        <p:spPr>
          <a:xfrm>
            <a:off x="684541" y="2518073"/>
            <a:ext cx="3769034" cy="1981342"/>
          </a:xfrm>
        </p:spPr>
        <p:txBody>
          <a:bodyPr>
            <a:normAutofit fontScale="90000"/>
          </a:bodyPr>
          <a:lstStyle/>
          <a:p>
            <a:pPr algn="r"/>
            <a:r>
              <a:rPr lang="en-NZ" sz="3600" dirty="0">
                <a:solidFill>
                  <a:schemeClr val="accent1"/>
                </a:solidFill>
              </a:rPr>
              <a:t>Kōkako</a:t>
            </a:r>
            <a:br>
              <a:rPr lang="en-NZ" sz="3600" dirty="0">
                <a:solidFill>
                  <a:schemeClr val="accent1"/>
                </a:solidFill>
              </a:rPr>
            </a:br>
            <a:r>
              <a:rPr lang="en-NZ" sz="3600" dirty="0">
                <a:solidFill>
                  <a:schemeClr val="accent1"/>
                </a:solidFill>
              </a:rPr>
              <a:t> </a:t>
            </a:r>
            <a:br>
              <a:rPr lang="en-NZ" sz="3600" dirty="0">
                <a:solidFill>
                  <a:schemeClr val="accent1"/>
                </a:solidFill>
              </a:rPr>
            </a:br>
            <a:r>
              <a:rPr lang="en-NZ" sz="3600" dirty="0">
                <a:solidFill>
                  <a:schemeClr val="accent1"/>
                </a:solidFill>
              </a:rPr>
              <a:t>Pekapeka-tou-roa</a:t>
            </a:r>
            <a:br>
              <a:rPr lang="en-NZ" sz="3600" dirty="0">
                <a:solidFill>
                  <a:schemeClr val="accent1"/>
                </a:solidFill>
              </a:rPr>
            </a:br>
            <a:br>
              <a:rPr lang="en-NZ" sz="3600" dirty="0">
                <a:solidFill>
                  <a:schemeClr val="accent1"/>
                </a:solidFill>
              </a:rPr>
            </a:br>
            <a:r>
              <a:rPr lang="en-NZ" sz="3600" dirty="0">
                <a:solidFill>
                  <a:schemeClr val="accent1"/>
                </a:solidFill>
              </a:rPr>
              <a:t>Different treasures  </a:t>
            </a:r>
            <a:br>
              <a:rPr lang="en-NZ" sz="3600" dirty="0">
                <a:solidFill>
                  <a:schemeClr val="accent1"/>
                </a:solidFill>
              </a:rPr>
            </a:br>
            <a:br>
              <a:rPr lang="en-NZ" sz="3600" dirty="0">
                <a:solidFill>
                  <a:schemeClr val="accent1"/>
                </a:solidFill>
              </a:rPr>
            </a:br>
            <a:r>
              <a:rPr lang="en-NZ" sz="3600" dirty="0">
                <a:solidFill>
                  <a:schemeClr val="accent1"/>
                </a:solidFill>
              </a:rPr>
              <a:t>But connecting the</a:t>
            </a:r>
            <a:br>
              <a:rPr lang="en-NZ" sz="3600" dirty="0">
                <a:solidFill>
                  <a:schemeClr val="accent1"/>
                </a:solidFill>
              </a:rPr>
            </a:br>
            <a:r>
              <a:rPr lang="en-NZ" sz="3600" dirty="0">
                <a:solidFill>
                  <a:schemeClr val="accent1"/>
                </a:solidFill>
              </a:rPr>
              <a:t> whenua and the people by the same paths </a:t>
            </a:r>
          </a:p>
        </p:txBody>
      </p:sp>
      <p:pic>
        <p:nvPicPr>
          <p:cNvPr id="6" name="Content Placeholder 5">
            <a:extLst>
              <a:ext uri="{FF2B5EF4-FFF2-40B4-BE49-F238E27FC236}">
                <a16:creationId xmlns:a16="http://schemas.microsoft.com/office/drawing/2014/main" id="{06AC0AEF-502D-2670-430D-BFB71FC0D97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432584" y="438934"/>
            <a:ext cx="4140022" cy="2603856"/>
          </a:xfrm>
          <a:prstGeom prst="rect">
            <a:avLst/>
          </a:prstGeom>
        </p:spPr>
      </p:pic>
      <p:pic>
        <p:nvPicPr>
          <p:cNvPr id="3" name="Picture 2">
            <a:extLst>
              <a:ext uri="{FF2B5EF4-FFF2-40B4-BE49-F238E27FC236}">
                <a16:creationId xmlns:a16="http://schemas.microsoft.com/office/drawing/2014/main" id="{77B4A0FF-BB0D-5BEC-DED5-7714445F9966}"/>
              </a:ext>
            </a:extLst>
          </p:cNvPr>
          <p:cNvPicPr>
            <a:picLocks noChangeAspect="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4897682" y="3168459"/>
            <a:ext cx="4896422" cy="3264281"/>
          </a:xfrm>
          <a:prstGeom prst="rect">
            <a:avLst/>
          </a:prstGeom>
          <a:noFill/>
          <a:ln>
            <a:noFill/>
          </a:ln>
        </p:spPr>
      </p:pic>
      <p:sp>
        <p:nvSpPr>
          <p:cNvPr id="7" name="TextBox 6">
            <a:extLst>
              <a:ext uri="{FF2B5EF4-FFF2-40B4-BE49-F238E27FC236}">
                <a16:creationId xmlns:a16="http://schemas.microsoft.com/office/drawing/2014/main" id="{000B0506-9F38-279B-D90E-A43E2CFD09A0}"/>
              </a:ext>
            </a:extLst>
          </p:cNvPr>
          <p:cNvSpPr txBox="1"/>
          <p:nvPr/>
        </p:nvSpPr>
        <p:spPr>
          <a:xfrm>
            <a:off x="9353726" y="2781180"/>
            <a:ext cx="2218880" cy="253916"/>
          </a:xfrm>
          <a:prstGeom prst="rect">
            <a:avLst/>
          </a:prstGeom>
          <a:noFill/>
        </p:spPr>
        <p:txBody>
          <a:bodyPr wrap="square" rtlCol="0">
            <a:spAutoFit/>
          </a:bodyPr>
          <a:lstStyle/>
          <a:p>
            <a:r>
              <a:rPr lang="en-NZ" sz="1050" dirty="0">
                <a:solidFill>
                  <a:schemeClr val="bg1"/>
                </a:solidFill>
              </a:rPr>
              <a:t>DOC courtesy of Andrew Styche </a:t>
            </a:r>
          </a:p>
        </p:txBody>
      </p:sp>
      <p:sp>
        <p:nvSpPr>
          <p:cNvPr id="9" name="TextBox 8">
            <a:extLst>
              <a:ext uri="{FF2B5EF4-FFF2-40B4-BE49-F238E27FC236}">
                <a16:creationId xmlns:a16="http://schemas.microsoft.com/office/drawing/2014/main" id="{F9D67CAE-6F94-0D94-93BE-4EAB7C71741C}"/>
              </a:ext>
            </a:extLst>
          </p:cNvPr>
          <p:cNvSpPr txBox="1"/>
          <p:nvPr/>
        </p:nvSpPr>
        <p:spPr>
          <a:xfrm>
            <a:off x="7559880" y="6033578"/>
            <a:ext cx="2218880" cy="253916"/>
          </a:xfrm>
          <a:prstGeom prst="rect">
            <a:avLst/>
          </a:prstGeom>
          <a:noFill/>
        </p:spPr>
        <p:txBody>
          <a:bodyPr wrap="square" rtlCol="0">
            <a:spAutoFit/>
          </a:bodyPr>
          <a:lstStyle/>
          <a:p>
            <a:r>
              <a:rPr lang="en-NZ" sz="1050" dirty="0">
                <a:solidFill>
                  <a:schemeClr val="bg1"/>
                </a:solidFill>
              </a:rPr>
              <a:t>Amanda Rogers &amp; Dave Bryden</a:t>
            </a:r>
          </a:p>
        </p:txBody>
      </p:sp>
    </p:spTree>
    <p:extLst>
      <p:ext uri="{BB962C8B-B14F-4D97-AF65-F5344CB8AC3E}">
        <p14:creationId xmlns:p14="http://schemas.microsoft.com/office/powerpoint/2010/main" val="2338797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070C94-468F-DA09-7348-FE430FD71BC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4091BF5-70CC-11E8-F64C-D5F1FF90BE9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C37A51C6-389E-44AC-E2DA-6E2ABD2B099F}"/>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B89AEAD-C915-4F20-9441-3D851CB4BA4B}"/>
              </a:ext>
            </a:extLst>
          </p:cNvPr>
          <p:cNvSpPr>
            <a:spLocks noGrp="1"/>
          </p:cNvSpPr>
          <p:nvPr>
            <p:ph type="title"/>
          </p:nvPr>
        </p:nvSpPr>
        <p:spPr>
          <a:xfrm>
            <a:off x="684541" y="2518073"/>
            <a:ext cx="3769034" cy="1981342"/>
          </a:xfrm>
        </p:spPr>
        <p:txBody>
          <a:bodyPr>
            <a:normAutofit/>
          </a:bodyPr>
          <a:lstStyle/>
          <a:p>
            <a:pPr algn="r"/>
            <a:endParaRPr lang="en-NZ" sz="3600" dirty="0">
              <a:solidFill>
                <a:schemeClr val="accent1"/>
              </a:solidFill>
            </a:endParaRPr>
          </a:p>
        </p:txBody>
      </p:sp>
      <p:sp>
        <p:nvSpPr>
          <p:cNvPr id="4" name="Content Placeholder 3">
            <a:extLst>
              <a:ext uri="{FF2B5EF4-FFF2-40B4-BE49-F238E27FC236}">
                <a16:creationId xmlns:a16="http://schemas.microsoft.com/office/drawing/2014/main" id="{FA61B2C3-5C73-032C-BAE1-CD14039CDEE7}"/>
              </a:ext>
            </a:extLst>
          </p:cNvPr>
          <p:cNvSpPr>
            <a:spLocks noGrp="1"/>
          </p:cNvSpPr>
          <p:nvPr>
            <p:ph idx="1"/>
          </p:nvPr>
        </p:nvSpPr>
        <p:spPr>
          <a:xfrm>
            <a:off x="5147913" y="581025"/>
            <a:ext cx="6228907" cy="5585582"/>
          </a:xfrm>
        </p:spPr>
        <p:txBody>
          <a:bodyPr>
            <a:normAutofit/>
          </a:bodyPr>
          <a:lstStyle/>
          <a:p>
            <a:pPr marL="457200" lvl="1" indent="0">
              <a:buNone/>
            </a:pPr>
            <a:endParaRPr lang="en-GB" dirty="0"/>
          </a:p>
          <a:p>
            <a:pPr marL="457200" lvl="1" indent="0">
              <a:buNone/>
            </a:pPr>
            <a:endParaRPr lang="en-GB" dirty="0"/>
          </a:p>
          <a:p>
            <a:pPr marL="457200" lvl="1" indent="0">
              <a:buNone/>
            </a:pPr>
            <a:r>
              <a:rPr lang="en-GB" dirty="0"/>
              <a:t>Kōkako teaches us to protect depth: mature forest, ecological complexity and continuity through time. </a:t>
            </a:r>
          </a:p>
          <a:p>
            <a:pPr marL="457200" lvl="1" indent="0">
              <a:buNone/>
            </a:pPr>
            <a:endParaRPr lang="en-GB" dirty="0"/>
          </a:p>
          <a:p>
            <a:pPr marL="457200" lvl="1" indent="0">
              <a:buNone/>
            </a:pPr>
            <a:r>
              <a:rPr lang="en-GB" dirty="0"/>
              <a:t>Pekapeka-tou-roa teaches us to restore connection: safe pathways through farms, forests, waterways and cities. </a:t>
            </a:r>
          </a:p>
          <a:p>
            <a:pPr marL="457200" lvl="1" indent="0">
              <a:buNone/>
            </a:pPr>
            <a:endParaRPr lang="en-GB" dirty="0"/>
          </a:p>
          <a:p>
            <a:pPr marL="457200" lvl="1" indent="0">
              <a:buNone/>
            </a:pPr>
            <a:r>
              <a:rPr lang="en-GB" dirty="0"/>
              <a:t>Both teach us that conservation is ultimately a relationship and connections between people, place and the other lives that now depend on us saving them from extinction .</a:t>
            </a:r>
            <a:endParaRPr lang="en-NZ" dirty="0"/>
          </a:p>
        </p:txBody>
      </p:sp>
      <p:pic>
        <p:nvPicPr>
          <p:cNvPr id="7" name="Picture 6">
            <a:extLst>
              <a:ext uri="{FF2B5EF4-FFF2-40B4-BE49-F238E27FC236}">
                <a16:creationId xmlns:a16="http://schemas.microsoft.com/office/drawing/2014/main" id="{6128E957-5CF7-A009-8D76-6F3FF8526D3E}"/>
              </a:ext>
            </a:extLst>
          </p:cNvPr>
          <p:cNvPicPr>
            <a:picLocks noChangeAspect="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465589" y="1935828"/>
            <a:ext cx="4132903" cy="3099591"/>
          </a:xfrm>
          <a:prstGeom prst="rect">
            <a:avLst/>
          </a:prstGeom>
          <a:noFill/>
          <a:ln>
            <a:noFill/>
          </a:ln>
        </p:spPr>
      </p:pic>
      <p:sp>
        <p:nvSpPr>
          <p:cNvPr id="9" name="TextBox 8">
            <a:extLst>
              <a:ext uri="{FF2B5EF4-FFF2-40B4-BE49-F238E27FC236}">
                <a16:creationId xmlns:a16="http://schemas.microsoft.com/office/drawing/2014/main" id="{DB4CE4F0-EB44-6D4B-0ADD-82C0DBBFC590}"/>
              </a:ext>
            </a:extLst>
          </p:cNvPr>
          <p:cNvSpPr txBox="1"/>
          <p:nvPr/>
        </p:nvSpPr>
        <p:spPr>
          <a:xfrm>
            <a:off x="2654323" y="4631104"/>
            <a:ext cx="2218880" cy="253916"/>
          </a:xfrm>
          <a:prstGeom prst="rect">
            <a:avLst/>
          </a:prstGeom>
          <a:noFill/>
        </p:spPr>
        <p:txBody>
          <a:bodyPr wrap="square" rtlCol="0">
            <a:spAutoFit/>
          </a:bodyPr>
          <a:lstStyle/>
          <a:p>
            <a:r>
              <a:rPr lang="en-NZ" sz="1050" dirty="0">
                <a:solidFill>
                  <a:schemeClr val="bg1"/>
                </a:solidFill>
              </a:rPr>
              <a:t>Amanda Rogers &amp; Dave Bryden</a:t>
            </a:r>
          </a:p>
        </p:txBody>
      </p:sp>
    </p:spTree>
    <p:extLst>
      <p:ext uri="{BB962C8B-B14F-4D97-AF65-F5344CB8AC3E}">
        <p14:creationId xmlns:p14="http://schemas.microsoft.com/office/powerpoint/2010/main" val="122613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75026B-3DE4-2FAF-900D-4F47FF2C422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22A3B9A-6F9A-50F1-49D6-B137E5BCDCB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8AB52253-10C0-05C6-68BF-F9E4CFB7D88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A42DE01-ED6F-7EB7-AC00-94E4639BBC0D}"/>
              </a:ext>
            </a:extLst>
          </p:cNvPr>
          <p:cNvSpPr>
            <a:spLocks noGrp="1"/>
          </p:cNvSpPr>
          <p:nvPr>
            <p:ph type="title"/>
          </p:nvPr>
        </p:nvSpPr>
        <p:spPr>
          <a:xfrm>
            <a:off x="684541" y="2518073"/>
            <a:ext cx="3769034" cy="1981342"/>
          </a:xfrm>
        </p:spPr>
        <p:txBody>
          <a:bodyPr>
            <a:normAutofit/>
          </a:bodyPr>
          <a:lstStyle/>
          <a:p>
            <a:pPr algn="r"/>
            <a:endParaRPr lang="en-NZ" sz="3600" dirty="0">
              <a:solidFill>
                <a:schemeClr val="accent1"/>
              </a:solidFill>
            </a:endParaRPr>
          </a:p>
        </p:txBody>
      </p:sp>
      <p:sp>
        <p:nvSpPr>
          <p:cNvPr id="4" name="Content Placeholder 3">
            <a:extLst>
              <a:ext uri="{FF2B5EF4-FFF2-40B4-BE49-F238E27FC236}">
                <a16:creationId xmlns:a16="http://schemas.microsoft.com/office/drawing/2014/main" id="{ABA8232F-6F35-1221-8CDC-6BDFD958E0B5}"/>
              </a:ext>
            </a:extLst>
          </p:cNvPr>
          <p:cNvSpPr>
            <a:spLocks noGrp="1"/>
          </p:cNvSpPr>
          <p:nvPr>
            <p:ph idx="1"/>
          </p:nvPr>
        </p:nvSpPr>
        <p:spPr>
          <a:xfrm>
            <a:off x="5147913" y="581025"/>
            <a:ext cx="6228907" cy="5585582"/>
          </a:xfrm>
        </p:spPr>
        <p:txBody>
          <a:bodyPr>
            <a:normAutofit/>
          </a:bodyPr>
          <a:lstStyle/>
          <a:p>
            <a:pPr marL="457200" lvl="1" indent="0">
              <a:buNone/>
            </a:pPr>
            <a:endParaRPr lang="en-GB" dirty="0"/>
          </a:p>
          <a:p>
            <a:pPr marL="457200" lvl="1" indent="0">
              <a:buNone/>
            </a:pPr>
            <a:endParaRPr lang="en-GB" dirty="0"/>
          </a:p>
          <a:p>
            <a:pPr marL="457200" lvl="1" indent="0">
              <a:buNone/>
            </a:pPr>
            <a:endParaRPr lang="en-NZ" dirty="0"/>
          </a:p>
          <a:p>
            <a:pPr marL="457200" lvl="1" indent="0">
              <a:buNone/>
            </a:pPr>
            <a:endParaRPr lang="en-NZ" dirty="0"/>
          </a:p>
          <a:p>
            <a:pPr marL="457200" lvl="1" indent="0">
              <a:buNone/>
            </a:pPr>
            <a:r>
              <a:rPr lang="en-NZ" dirty="0"/>
              <a:t>Kōkako are obligate forest birds whose survival depends on structurally complex native forest and a varied seasonal food supply. They eat many foods, but at different times rely heavily on a relatively small number of fruits, leaves, flowers, nectar and invertebrate resources.</a:t>
            </a:r>
          </a:p>
        </p:txBody>
      </p:sp>
      <p:pic>
        <p:nvPicPr>
          <p:cNvPr id="3" name="Picture 2">
            <a:extLst>
              <a:ext uri="{FF2B5EF4-FFF2-40B4-BE49-F238E27FC236}">
                <a16:creationId xmlns:a16="http://schemas.microsoft.com/office/drawing/2014/main" id="{6D6726E4-A832-F990-15C4-80703B43F085}"/>
              </a:ext>
            </a:extLst>
          </p:cNvPr>
          <p:cNvPicPr>
            <a:picLocks noChangeAspect="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508614" y="745933"/>
            <a:ext cx="4100414" cy="5466814"/>
          </a:xfrm>
          <a:prstGeom prst="rect">
            <a:avLst/>
          </a:prstGeom>
          <a:noFill/>
          <a:ln>
            <a:noFill/>
          </a:ln>
        </p:spPr>
      </p:pic>
      <p:sp>
        <p:nvSpPr>
          <p:cNvPr id="7" name="TextBox 6">
            <a:extLst>
              <a:ext uri="{FF2B5EF4-FFF2-40B4-BE49-F238E27FC236}">
                <a16:creationId xmlns:a16="http://schemas.microsoft.com/office/drawing/2014/main" id="{DF243D2A-3CE6-6A21-D8BE-3E24740A60A4}"/>
              </a:ext>
            </a:extLst>
          </p:cNvPr>
          <p:cNvSpPr txBox="1"/>
          <p:nvPr/>
        </p:nvSpPr>
        <p:spPr>
          <a:xfrm>
            <a:off x="2558821" y="5168088"/>
            <a:ext cx="2218880" cy="253916"/>
          </a:xfrm>
          <a:prstGeom prst="rect">
            <a:avLst/>
          </a:prstGeom>
          <a:noFill/>
        </p:spPr>
        <p:txBody>
          <a:bodyPr wrap="square" rtlCol="0">
            <a:spAutoFit/>
          </a:bodyPr>
          <a:lstStyle/>
          <a:p>
            <a:r>
              <a:rPr lang="en-NZ" sz="1050" dirty="0">
                <a:solidFill>
                  <a:schemeClr val="bg1"/>
                </a:solidFill>
              </a:rPr>
              <a:t>Amanda Rogers &amp; Dave Bryden</a:t>
            </a:r>
          </a:p>
        </p:txBody>
      </p:sp>
    </p:spTree>
    <p:extLst>
      <p:ext uri="{BB962C8B-B14F-4D97-AF65-F5344CB8AC3E}">
        <p14:creationId xmlns:p14="http://schemas.microsoft.com/office/powerpoint/2010/main" val="3310679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E3CBE2-DB0F-8F1C-BED3-EB6A7A64635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6D4D3B-4945-8CD8-C5DE-0FFF2E37049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4C76784C-AB52-CB97-D686-862F0CC18E8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0D5B82A-43C8-5353-FE39-9D9E0EA9BF5B}"/>
              </a:ext>
            </a:extLst>
          </p:cNvPr>
          <p:cNvSpPr>
            <a:spLocks noGrp="1"/>
          </p:cNvSpPr>
          <p:nvPr>
            <p:ph type="title"/>
          </p:nvPr>
        </p:nvSpPr>
        <p:spPr>
          <a:xfrm>
            <a:off x="684541" y="2518073"/>
            <a:ext cx="3769034" cy="1981342"/>
          </a:xfrm>
        </p:spPr>
        <p:txBody>
          <a:bodyPr>
            <a:normAutofit/>
          </a:bodyPr>
          <a:lstStyle/>
          <a:p>
            <a:pPr algn="r"/>
            <a:endParaRPr lang="en-NZ" sz="3600" dirty="0">
              <a:solidFill>
                <a:schemeClr val="accent1"/>
              </a:solidFill>
            </a:endParaRPr>
          </a:p>
        </p:txBody>
      </p:sp>
      <p:sp>
        <p:nvSpPr>
          <p:cNvPr id="4" name="Content Placeholder 3">
            <a:extLst>
              <a:ext uri="{FF2B5EF4-FFF2-40B4-BE49-F238E27FC236}">
                <a16:creationId xmlns:a16="http://schemas.microsoft.com/office/drawing/2014/main" id="{B04CDC5E-C8E0-FA64-F8FC-2CC14F8F8993}"/>
              </a:ext>
            </a:extLst>
          </p:cNvPr>
          <p:cNvSpPr>
            <a:spLocks noGrp="1"/>
          </p:cNvSpPr>
          <p:nvPr>
            <p:ph idx="1"/>
          </p:nvPr>
        </p:nvSpPr>
        <p:spPr>
          <a:xfrm>
            <a:off x="5147913" y="581025"/>
            <a:ext cx="6228907" cy="5585582"/>
          </a:xfrm>
        </p:spPr>
        <p:txBody>
          <a:bodyPr>
            <a:normAutofit/>
          </a:bodyPr>
          <a:lstStyle/>
          <a:p>
            <a:pPr marL="457200" lvl="1" indent="0">
              <a:buNone/>
            </a:pPr>
            <a:endParaRPr lang="en-GB" dirty="0"/>
          </a:p>
          <a:p>
            <a:pPr marL="457200" lvl="1" indent="0">
              <a:buNone/>
            </a:pPr>
            <a:endParaRPr lang="en-GB" dirty="0"/>
          </a:p>
          <a:p>
            <a:pPr marL="457200" lvl="1" indent="0">
              <a:buNone/>
            </a:pPr>
            <a:r>
              <a:rPr lang="en-NZ" dirty="0"/>
              <a:t>Pekapeka-tou-roa are flexible in where they travel and feed, but surprisingly demanding about where they can safely roost and reproduce. </a:t>
            </a:r>
          </a:p>
          <a:p>
            <a:pPr marL="457200" lvl="1" indent="0">
              <a:buNone/>
            </a:pPr>
            <a:endParaRPr lang="en-NZ" dirty="0"/>
          </a:p>
          <a:p>
            <a:pPr marL="457200" lvl="1" indent="0">
              <a:buNone/>
            </a:pPr>
            <a:r>
              <a:rPr lang="en-NZ" dirty="0"/>
              <a:t>A bat detector can record a bat flying through a development site.</a:t>
            </a:r>
          </a:p>
          <a:p>
            <a:pPr marL="457200" lvl="1" indent="0">
              <a:buNone/>
            </a:pPr>
            <a:r>
              <a:rPr lang="en-NZ" dirty="0"/>
              <a:t>That does not mean the landscape is sustaining a bat population. Activity is not the same as habitat security.</a:t>
            </a:r>
          </a:p>
        </p:txBody>
      </p:sp>
      <p:pic>
        <p:nvPicPr>
          <p:cNvPr id="5" name="Picture 4">
            <a:extLst>
              <a:ext uri="{FF2B5EF4-FFF2-40B4-BE49-F238E27FC236}">
                <a16:creationId xmlns:a16="http://schemas.microsoft.com/office/drawing/2014/main" id="{21C05D3E-09B4-71E9-39DD-8F48079A79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162" y="1158055"/>
            <a:ext cx="3998552" cy="4089923"/>
          </a:xfrm>
          <a:prstGeom prst="rect">
            <a:avLst/>
          </a:prstGeom>
        </p:spPr>
      </p:pic>
      <p:sp>
        <p:nvSpPr>
          <p:cNvPr id="7" name="TextBox 6">
            <a:extLst>
              <a:ext uri="{FF2B5EF4-FFF2-40B4-BE49-F238E27FC236}">
                <a16:creationId xmlns:a16="http://schemas.microsoft.com/office/drawing/2014/main" id="{0C8BB658-470D-299E-930F-F269C98C43DD}"/>
              </a:ext>
            </a:extLst>
          </p:cNvPr>
          <p:cNvSpPr txBox="1"/>
          <p:nvPr/>
        </p:nvSpPr>
        <p:spPr>
          <a:xfrm>
            <a:off x="907536" y="1600839"/>
            <a:ext cx="2218880" cy="253916"/>
          </a:xfrm>
          <a:prstGeom prst="rect">
            <a:avLst/>
          </a:prstGeom>
          <a:noFill/>
        </p:spPr>
        <p:txBody>
          <a:bodyPr wrap="square" rtlCol="0">
            <a:spAutoFit/>
          </a:bodyPr>
          <a:lstStyle/>
          <a:p>
            <a:r>
              <a:rPr lang="en-NZ" sz="1050" dirty="0">
                <a:solidFill>
                  <a:schemeClr val="bg1"/>
                </a:solidFill>
              </a:rPr>
              <a:t>Ian Davidson-Watts </a:t>
            </a:r>
          </a:p>
        </p:txBody>
      </p:sp>
    </p:spTree>
    <p:extLst>
      <p:ext uri="{BB962C8B-B14F-4D97-AF65-F5344CB8AC3E}">
        <p14:creationId xmlns:p14="http://schemas.microsoft.com/office/powerpoint/2010/main" val="2059135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C77D3E-F66D-8071-2A77-3386CC3983B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92E0A39-FA88-7B14-86F1-DDB31D74829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53BEB7A1-65A3-8FE5-FDF3-EA16EE07A58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C738FF9-F8E3-E6FD-84D4-76BB1C6B390E}"/>
              </a:ext>
            </a:extLst>
          </p:cNvPr>
          <p:cNvSpPr>
            <a:spLocks noGrp="1"/>
          </p:cNvSpPr>
          <p:nvPr>
            <p:ph type="title"/>
          </p:nvPr>
        </p:nvSpPr>
        <p:spPr>
          <a:xfrm>
            <a:off x="684541" y="1665214"/>
            <a:ext cx="3769034" cy="3259123"/>
          </a:xfrm>
        </p:spPr>
        <p:txBody>
          <a:bodyPr>
            <a:normAutofit/>
          </a:bodyPr>
          <a:lstStyle/>
          <a:p>
            <a:pPr algn="r"/>
            <a:r>
              <a:rPr lang="en-NZ" sz="3600" dirty="0"/>
              <a:t>A line on a district-plan map can protect hectares. It cannot, by itself, protect ecological function</a:t>
            </a:r>
            <a:endParaRPr lang="en-NZ" sz="3600" dirty="0">
              <a:solidFill>
                <a:schemeClr val="accent1"/>
              </a:solidFill>
            </a:endParaRPr>
          </a:p>
        </p:txBody>
      </p:sp>
      <p:sp>
        <p:nvSpPr>
          <p:cNvPr id="4" name="Content Placeholder 3">
            <a:extLst>
              <a:ext uri="{FF2B5EF4-FFF2-40B4-BE49-F238E27FC236}">
                <a16:creationId xmlns:a16="http://schemas.microsoft.com/office/drawing/2014/main" id="{CAE62CEE-ADD8-62C1-1A7A-FA722F8D666A}"/>
              </a:ext>
            </a:extLst>
          </p:cNvPr>
          <p:cNvSpPr>
            <a:spLocks noGrp="1"/>
          </p:cNvSpPr>
          <p:nvPr>
            <p:ph idx="1"/>
          </p:nvPr>
        </p:nvSpPr>
        <p:spPr>
          <a:xfrm>
            <a:off x="5147913" y="581025"/>
            <a:ext cx="6228907" cy="5585582"/>
          </a:xfrm>
        </p:spPr>
        <p:txBody>
          <a:bodyPr>
            <a:normAutofit/>
          </a:bodyPr>
          <a:lstStyle/>
          <a:p>
            <a:pPr marL="457200" lvl="1" indent="0">
              <a:buNone/>
            </a:pPr>
            <a:endParaRPr lang="en-GB" dirty="0"/>
          </a:p>
          <a:p>
            <a:pPr marL="457200" lvl="1" indent="0">
              <a:buNone/>
            </a:pPr>
            <a:endParaRPr lang="en-GB" dirty="0"/>
          </a:p>
        </p:txBody>
      </p:sp>
      <p:pic>
        <p:nvPicPr>
          <p:cNvPr id="8" name="Picture 7">
            <a:extLst>
              <a:ext uri="{FF2B5EF4-FFF2-40B4-BE49-F238E27FC236}">
                <a16:creationId xmlns:a16="http://schemas.microsoft.com/office/drawing/2014/main" id="{41049BE0-0E44-746B-9BD6-20E7D5B5A6DE}"/>
              </a:ext>
            </a:extLst>
          </p:cNvPr>
          <p:cNvPicPr>
            <a:picLocks noChangeAspect="1"/>
          </p:cNvPicPr>
          <p:nvPr/>
        </p:nvPicPr>
        <p:blipFill>
          <a:blip r:embed="rId3"/>
          <a:stretch>
            <a:fillRect/>
          </a:stretch>
        </p:blipFill>
        <p:spPr>
          <a:xfrm>
            <a:off x="4729934" y="1046786"/>
            <a:ext cx="7140502" cy="5043620"/>
          </a:xfrm>
          <a:prstGeom prst="rect">
            <a:avLst/>
          </a:prstGeom>
        </p:spPr>
      </p:pic>
    </p:spTree>
    <p:extLst>
      <p:ext uri="{BB962C8B-B14F-4D97-AF65-F5344CB8AC3E}">
        <p14:creationId xmlns:p14="http://schemas.microsoft.com/office/powerpoint/2010/main" val="2576779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96DF8-2DCD-D676-A0F7-0B4F9B7D1CD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13C9417-6F21-6B89-79B0-4132BBA2610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32DCF53E-C5EA-617F-0D91-DCD2A1054E75}"/>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6A577DF-A634-565F-6736-048882BAB541}"/>
              </a:ext>
            </a:extLst>
          </p:cNvPr>
          <p:cNvSpPr>
            <a:spLocks noGrp="1"/>
          </p:cNvSpPr>
          <p:nvPr>
            <p:ph type="title"/>
          </p:nvPr>
        </p:nvSpPr>
        <p:spPr>
          <a:xfrm>
            <a:off x="684541" y="1665214"/>
            <a:ext cx="3769034" cy="3259123"/>
          </a:xfrm>
        </p:spPr>
        <p:txBody>
          <a:bodyPr>
            <a:normAutofit fontScale="90000"/>
          </a:bodyPr>
          <a:lstStyle/>
          <a:p>
            <a:pPr algn="r"/>
            <a:r>
              <a:rPr lang="en-GB" sz="3600" dirty="0">
                <a:solidFill>
                  <a:schemeClr val="accent1"/>
                </a:solidFill>
              </a:rPr>
              <a:t>Pekapeka do not recognise property boundaries. Unfortunately, most of our planning instruments do.</a:t>
            </a:r>
            <a:endParaRPr lang="en-NZ" sz="3600" dirty="0">
              <a:solidFill>
                <a:schemeClr val="accent1"/>
              </a:solidFill>
            </a:endParaRPr>
          </a:p>
        </p:txBody>
      </p:sp>
      <p:sp>
        <p:nvSpPr>
          <p:cNvPr id="4" name="Content Placeholder 3">
            <a:extLst>
              <a:ext uri="{FF2B5EF4-FFF2-40B4-BE49-F238E27FC236}">
                <a16:creationId xmlns:a16="http://schemas.microsoft.com/office/drawing/2014/main" id="{D4DA44F8-D660-067D-C792-E16024C65586}"/>
              </a:ext>
            </a:extLst>
          </p:cNvPr>
          <p:cNvSpPr>
            <a:spLocks noGrp="1"/>
          </p:cNvSpPr>
          <p:nvPr>
            <p:ph idx="1"/>
          </p:nvPr>
        </p:nvSpPr>
        <p:spPr>
          <a:xfrm>
            <a:off x="5147913" y="581025"/>
            <a:ext cx="6228907" cy="5585582"/>
          </a:xfrm>
        </p:spPr>
        <p:txBody>
          <a:bodyPr>
            <a:normAutofit/>
          </a:bodyPr>
          <a:lstStyle/>
          <a:p>
            <a:pPr marL="457200" lvl="1" indent="0">
              <a:buNone/>
            </a:pPr>
            <a:endParaRPr lang="en-GB" dirty="0"/>
          </a:p>
          <a:p>
            <a:pPr marL="457200" lvl="1" indent="0">
              <a:buNone/>
            </a:pPr>
            <a:endParaRPr lang="en-GB" dirty="0"/>
          </a:p>
        </p:txBody>
      </p:sp>
      <p:pic>
        <p:nvPicPr>
          <p:cNvPr id="5" name="Picture 4">
            <a:extLst>
              <a:ext uri="{FF2B5EF4-FFF2-40B4-BE49-F238E27FC236}">
                <a16:creationId xmlns:a16="http://schemas.microsoft.com/office/drawing/2014/main" id="{36DB8304-E1AD-44C9-91B9-B302D3C0554D}"/>
              </a:ext>
            </a:extLst>
          </p:cNvPr>
          <p:cNvPicPr>
            <a:picLocks noChangeAspect="1"/>
          </p:cNvPicPr>
          <p:nvPr/>
        </p:nvPicPr>
        <p:blipFill>
          <a:blip r:embed="rId3"/>
          <a:stretch>
            <a:fillRect/>
          </a:stretch>
        </p:blipFill>
        <p:spPr>
          <a:xfrm>
            <a:off x="4736542" y="1258347"/>
            <a:ext cx="7051648" cy="4471334"/>
          </a:xfrm>
          <a:prstGeom prst="rect">
            <a:avLst/>
          </a:prstGeom>
        </p:spPr>
      </p:pic>
    </p:spTree>
    <p:extLst>
      <p:ext uri="{BB962C8B-B14F-4D97-AF65-F5344CB8AC3E}">
        <p14:creationId xmlns:p14="http://schemas.microsoft.com/office/powerpoint/2010/main" val="1805292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CB1775-4E55-1EEE-4D50-795AC16CEBD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F054F11-7501-8BC4-ADB6-0E0D62C6D49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F7BA6643-7AF4-AF51-1ABC-B518085A299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9D5E854-E5AA-6A8F-B410-52CA77279B4A}"/>
              </a:ext>
            </a:extLst>
          </p:cNvPr>
          <p:cNvSpPr>
            <a:spLocks noGrp="1"/>
          </p:cNvSpPr>
          <p:nvPr>
            <p:ph type="title"/>
          </p:nvPr>
        </p:nvSpPr>
        <p:spPr>
          <a:xfrm>
            <a:off x="622757" y="1809376"/>
            <a:ext cx="3769034" cy="3259123"/>
          </a:xfrm>
        </p:spPr>
        <p:txBody>
          <a:bodyPr>
            <a:normAutofit fontScale="90000"/>
          </a:bodyPr>
          <a:lstStyle/>
          <a:p>
            <a:pPr algn="r"/>
            <a:r>
              <a:rPr lang="en-GB" sz="3600" dirty="0">
                <a:solidFill>
                  <a:schemeClr val="accent1"/>
                </a:solidFill>
              </a:rPr>
              <a:t>Different ecologies.</a:t>
            </a:r>
            <a:br>
              <a:rPr lang="en-GB" sz="3600" dirty="0">
                <a:solidFill>
                  <a:schemeClr val="accent1"/>
                </a:solidFill>
              </a:rPr>
            </a:br>
            <a:br>
              <a:rPr lang="en-GB" sz="3600" dirty="0">
                <a:solidFill>
                  <a:schemeClr val="accent1"/>
                </a:solidFill>
              </a:rPr>
            </a:br>
            <a:r>
              <a:rPr lang="en-GB" sz="3600" dirty="0">
                <a:solidFill>
                  <a:schemeClr val="accent1"/>
                </a:solidFill>
              </a:rPr>
              <a:t>The same warning and same hope:</a:t>
            </a:r>
            <a:br>
              <a:rPr lang="en-GB" sz="3600" dirty="0">
                <a:solidFill>
                  <a:schemeClr val="accent1"/>
                </a:solidFill>
              </a:rPr>
            </a:br>
            <a:br>
              <a:rPr lang="en-GB" sz="3600" dirty="0">
                <a:solidFill>
                  <a:schemeClr val="accent1"/>
                </a:solidFill>
              </a:rPr>
            </a:br>
            <a:r>
              <a:rPr lang="en-GB" sz="3600" dirty="0">
                <a:solidFill>
                  <a:schemeClr val="accent1"/>
                </a:solidFill>
              </a:rPr>
              <a:t>Alive does not mean secure.</a:t>
            </a:r>
            <a:br>
              <a:rPr lang="en-GB" sz="3600" dirty="0">
                <a:solidFill>
                  <a:schemeClr val="accent1"/>
                </a:solidFill>
              </a:rPr>
            </a:br>
            <a:br>
              <a:rPr lang="en-GB" sz="3600" dirty="0">
                <a:solidFill>
                  <a:schemeClr val="accent1"/>
                </a:solidFill>
              </a:rPr>
            </a:br>
            <a:r>
              <a:rPr lang="en-GB" sz="3600" dirty="0">
                <a:solidFill>
                  <a:schemeClr val="accent1"/>
                </a:solidFill>
              </a:rPr>
              <a:t>Present does not mean protected.</a:t>
            </a:r>
            <a:br>
              <a:rPr lang="en-GB" sz="3600" dirty="0">
                <a:solidFill>
                  <a:schemeClr val="accent1"/>
                </a:solidFill>
              </a:rPr>
            </a:br>
            <a:br>
              <a:rPr lang="en-GB" sz="3600" dirty="0">
                <a:solidFill>
                  <a:schemeClr val="accent1"/>
                </a:solidFill>
              </a:rPr>
            </a:br>
            <a:r>
              <a:rPr lang="en-GB" sz="3600" dirty="0">
                <a:solidFill>
                  <a:schemeClr val="accent1"/>
                </a:solidFill>
              </a:rPr>
              <a:t>Increasing does not mean independent.</a:t>
            </a:r>
            <a:endParaRPr lang="en-NZ" sz="3600" dirty="0">
              <a:solidFill>
                <a:schemeClr val="accent1"/>
              </a:solidFill>
            </a:endParaRPr>
          </a:p>
        </p:txBody>
      </p:sp>
      <p:sp>
        <p:nvSpPr>
          <p:cNvPr id="4" name="Content Placeholder 3">
            <a:extLst>
              <a:ext uri="{FF2B5EF4-FFF2-40B4-BE49-F238E27FC236}">
                <a16:creationId xmlns:a16="http://schemas.microsoft.com/office/drawing/2014/main" id="{BA26C187-A2C8-BCFE-1C23-5CEACEFF43AE}"/>
              </a:ext>
            </a:extLst>
          </p:cNvPr>
          <p:cNvSpPr>
            <a:spLocks noGrp="1"/>
          </p:cNvSpPr>
          <p:nvPr>
            <p:ph idx="1"/>
          </p:nvPr>
        </p:nvSpPr>
        <p:spPr>
          <a:xfrm>
            <a:off x="5147913" y="581025"/>
            <a:ext cx="6228907" cy="5585582"/>
          </a:xfrm>
        </p:spPr>
        <p:txBody>
          <a:bodyPr>
            <a:normAutofit/>
          </a:bodyPr>
          <a:lstStyle/>
          <a:p>
            <a:pPr marL="457200" lvl="1" indent="0">
              <a:buNone/>
            </a:pPr>
            <a:endParaRPr lang="en-GB" dirty="0"/>
          </a:p>
          <a:p>
            <a:pPr marL="457200" lvl="1" indent="0">
              <a:buNone/>
            </a:pPr>
            <a:endParaRPr lang="en-GB" dirty="0"/>
          </a:p>
        </p:txBody>
      </p:sp>
      <p:pic>
        <p:nvPicPr>
          <p:cNvPr id="5" name="Picture 4">
            <a:extLst>
              <a:ext uri="{FF2B5EF4-FFF2-40B4-BE49-F238E27FC236}">
                <a16:creationId xmlns:a16="http://schemas.microsoft.com/office/drawing/2014/main" id="{931E4FB9-5FAA-CE32-D5FF-84A031CA0E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4350" y="1290611"/>
            <a:ext cx="6680718" cy="4276777"/>
          </a:xfrm>
          <a:prstGeom prst="rect">
            <a:avLst/>
          </a:prstGeom>
        </p:spPr>
      </p:pic>
    </p:spTree>
    <p:extLst>
      <p:ext uri="{BB962C8B-B14F-4D97-AF65-F5344CB8AC3E}">
        <p14:creationId xmlns:p14="http://schemas.microsoft.com/office/powerpoint/2010/main" val="1483427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17441F-E75C-61B4-0769-DEBDEE7C01B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8B2D032-0980-ED5A-007C-825290B3249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7C1F32B4-319A-70D3-5C4F-439D22C1933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D8FDD3E-3C00-2090-0302-661DE23CB28A}"/>
              </a:ext>
            </a:extLst>
          </p:cNvPr>
          <p:cNvSpPr>
            <a:spLocks noGrp="1"/>
          </p:cNvSpPr>
          <p:nvPr>
            <p:ph type="title"/>
          </p:nvPr>
        </p:nvSpPr>
        <p:spPr>
          <a:xfrm>
            <a:off x="684541" y="1665214"/>
            <a:ext cx="3769034" cy="3259123"/>
          </a:xfrm>
        </p:spPr>
        <p:txBody>
          <a:bodyPr>
            <a:normAutofit fontScale="90000"/>
          </a:bodyPr>
          <a:lstStyle/>
          <a:p>
            <a:pPr algn="r"/>
            <a:br>
              <a:rPr lang="en-GB" sz="3600" dirty="0">
                <a:solidFill>
                  <a:schemeClr val="accent1"/>
                </a:solidFill>
              </a:rPr>
            </a:br>
            <a:r>
              <a:rPr lang="en-GB" sz="3600" dirty="0">
                <a:solidFill>
                  <a:schemeClr val="accent1"/>
                </a:solidFill>
              </a:rPr>
              <a:t>Consultation asks people to comment on somebody else's answer. </a:t>
            </a:r>
            <a:br>
              <a:rPr lang="en-GB" sz="3600" dirty="0">
                <a:solidFill>
                  <a:schemeClr val="accent1"/>
                </a:solidFill>
              </a:rPr>
            </a:br>
            <a:br>
              <a:rPr lang="en-GB" sz="3600" dirty="0">
                <a:solidFill>
                  <a:schemeClr val="accent1"/>
                </a:solidFill>
              </a:rPr>
            </a:br>
            <a:r>
              <a:rPr lang="en-GB" sz="3600" dirty="0">
                <a:solidFill>
                  <a:schemeClr val="accent1"/>
                </a:solidFill>
              </a:rPr>
              <a:t>Collaboration allows them to help frame the question. </a:t>
            </a:r>
            <a:br>
              <a:rPr lang="en-GB" sz="3600" dirty="0">
                <a:solidFill>
                  <a:schemeClr val="accent1"/>
                </a:solidFill>
              </a:rPr>
            </a:br>
            <a:br>
              <a:rPr lang="en-GB" sz="3600" dirty="0">
                <a:solidFill>
                  <a:schemeClr val="accent1"/>
                </a:solidFill>
              </a:rPr>
            </a:br>
            <a:r>
              <a:rPr lang="en-GB" sz="3600" dirty="0">
                <a:solidFill>
                  <a:schemeClr val="accent1"/>
                </a:solidFill>
              </a:rPr>
              <a:t>Partnership shares the authority to decide</a:t>
            </a:r>
            <a:br>
              <a:rPr lang="en-GB" sz="3600" dirty="0"/>
            </a:br>
            <a:endParaRPr lang="en-NZ" sz="3600" dirty="0">
              <a:solidFill>
                <a:schemeClr val="accent1"/>
              </a:solidFill>
            </a:endParaRPr>
          </a:p>
        </p:txBody>
      </p:sp>
      <p:sp>
        <p:nvSpPr>
          <p:cNvPr id="4" name="Content Placeholder 3">
            <a:extLst>
              <a:ext uri="{FF2B5EF4-FFF2-40B4-BE49-F238E27FC236}">
                <a16:creationId xmlns:a16="http://schemas.microsoft.com/office/drawing/2014/main" id="{0BBC21E2-801E-44FF-9054-42A7FC197878}"/>
              </a:ext>
            </a:extLst>
          </p:cNvPr>
          <p:cNvSpPr>
            <a:spLocks noGrp="1"/>
          </p:cNvSpPr>
          <p:nvPr>
            <p:ph idx="1"/>
          </p:nvPr>
        </p:nvSpPr>
        <p:spPr>
          <a:xfrm>
            <a:off x="5147913" y="581025"/>
            <a:ext cx="6228907" cy="5585582"/>
          </a:xfrm>
        </p:spPr>
        <p:txBody>
          <a:bodyPr>
            <a:normAutofit/>
          </a:bodyPr>
          <a:lstStyle/>
          <a:p>
            <a:pPr marL="457200" lvl="1" indent="0">
              <a:buNone/>
            </a:pPr>
            <a:endParaRPr lang="en-GB" dirty="0"/>
          </a:p>
          <a:p>
            <a:pPr marL="457200" lvl="1" indent="0">
              <a:buNone/>
            </a:pPr>
            <a:endParaRPr lang="en-GB" dirty="0">
              <a:solidFill>
                <a:schemeClr val="accent1"/>
              </a:solidFill>
            </a:endParaRPr>
          </a:p>
          <a:p>
            <a:pPr marL="457200" lvl="1" indent="0">
              <a:buNone/>
            </a:pPr>
            <a:endParaRPr lang="en-GB" dirty="0">
              <a:solidFill>
                <a:schemeClr val="accent1"/>
              </a:solidFill>
            </a:endParaRPr>
          </a:p>
          <a:p>
            <a:pPr marL="457200" lvl="1" indent="0">
              <a:buNone/>
            </a:pPr>
            <a:endParaRPr lang="en-GB" dirty="0">
              <a:solidFill>
                <a:schemeClr val="accent1"/>
              </a:solidFill>
            </a:endParaRPr>
          </a:p>
          <a:p>
            <a:pPr marL="457200" lvl="1" indent="0">
              <a:buNone/>
            </a:pPr>
            <a:endParaRPr lang="en-GB" dirty="0">
              <a:solidFill>
                <a:schemeClr val="accent1"/>
              </a:solidFill>
            </a:endParaRPr>
          </a:p>
          <a:p>
            <a:pPr marL="457200" lvl="1" indent="0">
              <a:buNone/>
            </a:pPr>
            <a:endParaRPr lang="en-GB" dirty="0">
              <a:solidFill>
                <a:schemeClr val="accent1"/>
              </a:solidFill>
            </a:endParaRPr>
          </a:p>
        </p:txBody>
      </p:sp>
      <p:pic>
        <p:nvPicPr>
          <p:cNvPr id="6" name="Picture 5">
            <a:extLst>
              <a:ext uri="{FF2B5EF4-FFF2-40B4-BE49-F238E27FC236}">
                <a16:creationId xmlns:a16="http://schemas.microsoft.com/office/drawing/2014/main" id="{DE2EB8F5-6D24-D50A-5BE0-5F9CAC9EFDF1}"/>
              </a:ext>
            </a:extLst>
          </p:cNvPr>
          <p:cNvPicPr>
            <a:picLocks noChangeAspect="1"/>
          </p:cNvPicPr>
          <p:nvPr/>
        </p:nvPicPr>
        <p:blipFill>
          <a:blip r:embed="rId3"/>
          <a:stretch>
            <a:fillRect/>
          </a:stretch>
        </p:blipFill>
        <p:spPr>
          <a:xfrm>
            <a:off x="4912705" y="1021371"/>
            <a:ext cx="6464115" cy="4934812"/>
          </a:xfrm>
          <a:prstGeom prst="rect">
            <a:avLst/>
          </a:prstGeom>
        </p:spPr>
      </p:pic>
    </p:spTree>
    <p:extLst>
      <p:ext uri="{BB962C8B-B14F-4D97-AF65-F5344CB8AC3E}">
        <p14:creationId xmlns:p14="http://schemas.microsoft.com/office/powerpoint/2010/main" val="306967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C5A579-99AB-E6BA-42DA-9C23115B2BF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D7A43BF-DD9F-A694-89A1-0F03BA27C4E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AC59018B-AA23-3D4F-0EEC-2D7010FA4475}"/>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4B27321-4EAE-7621-C3F8-10F926860F08}"/>
              </a:ext>
            </a:extLst>
          </p:cNvPr>
          <p:cNvSpPr>
            <a:spLocks noGrp="1"/>
          </p:cNvSpPr>
          <p:nvPr>
            <p:ph type="title"/>
          </p:nvPr>
        </p:nvSpPr>
        <p:spPr>
          <a:xfrm>
            <a:off x="4967590" y="801149"/>
            <a:ext cx="6589552" cy="5104701"/>
          </a:xfrm>
        </p:spPr>
        <p:txBody>
          <a:bodyPr>
            <a:normAutofit/>
          </a:bodyPr>
          <a:lstStyle/>
          <a:p>
            <a:pPr algn="r"/>
            <a:r>
              <a:rPr lang="en-GB" sz="3600" dirty="0">
                <a:solidFill>
                  <a:schemeClr val="accent1"/>
                </a:solidFill>
              </a:rPr>
              <a:t>Twenty-five years ago, I concluded that conservation had to link people with ecology, people with people, and cross legal, cultural and economic boundaries. </a:t>
            </a:r>
            <a:br>
              <a:rPr lang="en-GB" sz="3600" dirty="0">
                <a:solidFill>
                  <a:schemeClr val="accent1"/>
                </a:solidFill>
              </a:rPr>
            </a:br>
            <a:br>
              <a:rPr lang="en-GB" sz="3600" dirty="0">
                <a:solidFill>
                  <a:schemeClr val="accent1"/>
                </a:solidFill>
              </a:rPr>
            </a:br>
            <a:r>
              <a:rPr lang="en-GB" sz="3600" dirty="0">
                <a:solidFill>
                  <a:schemeClr val="accent1"/>
                </a:solidFill>
              </a:rPr>
              <a:t>Thirty-five years in practice have not persuaded me otherwise.</a:t>
            </a:r>
            <a:br>
              <a:rPr lang="en-GB" sz="3600" dirty="0"/>
            </a:br>
            <a:endParaRPr lang="en-NZ" sz="3600" dirty="0">
              <a:solidFill>
                <a:schemeClr val="accent1"/>
              </a:solidFill>
            </a:endParaRPr>
          </a:p>
        </p:txBody>
      </p:sp>
      <p:sp>
        <p:nvSpPr>
          <p:cNvPr id="4" name="Content Placeholder 3">
            <a:extLst>
              <a:ext uri="{FF2B5EF4-FFF2-40B4-BE49-F238E27FC236}">
                <a16:creationId xmlns:a16="http://schemas.microsoft.com/office/drawing/2014/main" id="{A7D046E8-A1D4-95CC-36E2-14C441DF2694}"/>
              </a:ext>
            </a:extLst>
          </p:cNvPr>
          <p:cNvSpPr>
            <a:spLocks noGrp="1"/>
          </p:cNvSpPr>
          <p:nvPr>
            <p:ph idx="1"/>
          </p:nvPr>
        </p:nvSpPr>
        <p:spPr>
          <a:xfrm>
            <a:off x="5147913" y="581025"/>
            <a:ext cx="6228907" cy="5585582"/>
          </a:xfrm>
        </p:spPr>
        <p:txBody>
          <a:bodyPr>
            <a:normAutofit/>
          </a:bodyPr>
          <a:lstStyle/>
          <a:p>
            <a:pPr marL="457200" lvl="1" indent="0">
              <a:buNone/>
            </a:pPr>
            <a:endParaRPr lang="en-GB" dirty="0"/>
          </a:p>
          <a:p>
            <a:pPr marL="457200" lvl="1" indent="0">
              <a:buNone/>
            </a:pPr>
            <a:endParaRPr lang="en-GB" dirty="0">
              <a:solidFill>
                <a:schemeClr val="accent1"/>
              </a:solidFill>
            </a:endParaRPr>
          </a:p>
          <a:p>
            <a:pPr marL="457200" lvl="1" indent="0">
              <a:buNone/>
            </a:pPr>
            <a:endParaRPr lang="en-GB" dirty="0">
              <a:solidFill>
                <a:schemeClr val="accent1"/>
              </a:solidFill>
            </a:endParaRPr>
          </a:p>
          <a:p>
            <a:pPr marL="457200" lvl="1" indent="0">
              <a:buNone/>
            </a:pPr>
            <a:endParaRPr lang="en-GB" dirty="0">
              <a:solidFill>
                <a:schemeClr val="accent1"/>
              </a:solidFill>
            </a:endParaRPr>
          </a:p>
          <a:p>
            <a:pPr marL="457200" lvl="1" indent="0">
              <a:buNone/>
            </a:pPr>
            <a:endParaRPr lang="en-GB" dirty="0">
              <a:solidFill>
                <a:schemeClr val="accent1"/>
              </a:solidFill>
            </a:endParaRPr>
          </a:p>
          <a:p>
            <a:pPr marL="457200" lvl="1" indent="0">
              <a:buNone/>
            </a:pPr>
            <a:endParaRPr lang="en-GB" dirty="0">
              <a:solidFill>
                <a:schemeClr val="accent1"/>
              </a:solidFill>
            </a:endParaRPr>
          </a:p>
        </p:txBody>
      </p:sp>
      <p:pic>
        <p:nvPicPr>
          <p:cNvPr id="8" name="Picture 7">
            <a:extLst>
              <a:ext uri="{FF2B5EF4-FFF2-40B4-BE49-F238E27FC236}">
                <a16:creationId xmlns:a16="http://schemas.microsoft.com/office/drawing/2014/main" id="{002261FD-2BCD-36F6-5CFD-5042FB214D3F}"/>
              </a:ext>
            </a:extLst>
          </p:cNvPr>
          <p:cNvPicPr>
            <a:picLocks noChangeAspect="1"/>
          </p:cNvPicPr>
          <p:nvPr/>
        </p:nvPicPr>
        <p:blipFill>
          <a:blip r:embed="rId3"/>
          <a:stretch>
            <a:fillRect/>
          </a:stretch>
        </p:blipFill>
        <p:spPr>
          <a:xfrm>
            <a:off x="513132" y="759204"/>
            <a:ext cx="4093568" cy="5625517"/>
          </a:xfrm>
          <a:prstGeom prst="rect">
            <a:avLst/>
          </a:prstGeom>
        </p:spPr>
      </p:pic>
    </p:spTree>
    <p:extLst>
      <p:ext uri="{BB962C8B-B14F-4D97-AF65-F5344CB8AC3E}">
        <p14:creationId xmlns:p14="http://schemas.microsoft.com/office/powerpoint/2010/main" val="402215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D838F0-9D3F-C01C-C6EE-E3CF625D22D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CA388B1-C2F4-B036-E951-6681F334D56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A7097A63-21A9-5BD3-6981-C6AEBDFE1D3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CC6574B-356B-80D8-BDF7-C812A292F432}"/>
              </a:ext>
            </a:extLst>
          </p:cNvPr>
          <p:cNvSpPr>
            <a:spLocks noGrp="1"/>
          </p:cNvSpPr>
          <p:nvPr>
            <p:ph type="title"/>
          </p:nvPr>
        </p:nvSpPr>
        <p:spPr>
          <a:xfrm>
            <a:off x="5051011" y="1044429"/>
            <a:ext cx="6471268" cy="4370665"/>
          </a:xfrm>
        </p:spPr>
        <p:txBody>
          <a:bodyPr>
            <a:normAutofit/>
          </a:bodyPr>
          <a:lstStyle/>
          <a:p>
            <a:pPr algn="r"/>
            <a:r>
              <a:rPr lang="en-GB" sz="3600" dirty="0">
                <a:solidFill>
                  <a:schemeClr val="accent1"/>
                </a:solidFill>
              </a:rPr>
              <a:t>The argument was never regulation versus voluntary action. </a:t>
            </a:r>
            <a:br>
              <a:rPr lang="en-GB" sz="3600" dirty="0">
                <a:solidFill>
                  <a:schemeClr val="accent1"/>
                </a:solidFill>
              </a:rPr>
            </a:br>
            <a:br>
              <a:rPr lang="en-GB" sz="3600" dirty="0">
                <a:solidFill>
                  <a:schemeClr val="accent1"/>
                </a:solidFill>
              </a:rPr>
            </a:br>
            <a:r>
              <a:rPr lang="en-GB" sz="3600" dirty="0">
                <a:solidFill>
                  <a:schemeClr val="accent1"/>
                </a:solidFill>
              </a:rPr>
              <a:t>The solution is what combination will endure and reconnect in this place, with these people, for this shared ecological vision.</a:t>
            </a:r>
            <a:endParaRPr lang="en-NZ" sz="3600" dirty="0">
              <a:solidFill>
                <a:schemeClr val="accent1"/>
              </a:solidFill>
            </a:endParaRPr>
          </a:p>
        </p:txBody>
      </p:sp>
      <p:pic>
        <p:nvPicPr>
          <p:cNvPr id="10" name="Picture 9">
            <a:extLst>
              <a:ext uri="{FF2B5EF4-FFF2-40B4-BE49-F238E27FC236}">
                <a16:creationId xmlns:a16="http://schemas.microsoft.com/office/drawing/2014/main" id="{37974F5A-AD1B-940E-986B-8F87008078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781986" y="2057400"/>
            <a:ext cx="3808603" cy="2856452"/>
          </a:xfrm>
          <a:prstGeom prst="rect">
            <a:avLst/>
          </a:prstGeom>
        </p:spPr>
      </p:pic>
      <p:sp>
        <p:nvSpPr>
          <p:cNvPr id="12" name="TextBox 11">
            <a:extLst>
              <a:ext uri="{FF2B5EF4-FFF2-40B4-BE49-F238E27FC236}">
                <a16:creationId xmlns:a16="http://schemas.microsoft.com/office/drawing/2014/main" id="{E5A133E0-9320-C8BE-5E4B-87EC16F20C6F}"/>
              </a:ext>
            </a:extLst>
          </p:cNvPr>
          <p:cNvSpPr txBox="1"/>
          <p:nvPr/>
        </p:nvSpPr>
        <p:spPr>
          <a:xfrm>
            <a:off x="2401837" y="4624228"/>
            <a:ext cx="2218880" cy="253916"/>
          </a:xfrm>
          <a:prstGeom prst="rect">
            <a:avLst/>
          </a:prstGeom>
          <a:noFill/>
        </p:spPr>
        <p:txBody>
          <a:bodyPr wrap="square" rtlCol="0">
            <a:spAutoFit/>
          </a:bodyPr>
          <a:lstStyle/>
          <a:p>
            <a:pPr algn="r"/>
            <a:r>
              <a:rPr lang="en-NZ" sz="1050" dirty="0">
                <a:solidFill>
                  <a:schemeClr val="bg1"/>
                </a:solidFill>
              </a:rPr>
              <a:t>Hannah Mueller </a:t>
            </a:r>
          </a:p>
        </p:txBody>
      </p:sp>
    </p:spTree>
    <p:extLst>
      <p:ext uri="{BB962C8B-B14F-4D97-AF65-F5344CB8AC3E}">
        <p14:creationId xmlns:p14="http://schemas.microsoft.com/office/powerpoint/2010/main" val="4152576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8FE26E-1D6D-6016-F897-B62E3019547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D180365-DC5D-061A-A785-14CCCB29D54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D1BCAD30-D47F-EAAF-19D7-97B1E16FFC64}"/>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C57067F-9F8B-D1DF-E388-1F25D407A00E}"/>
              </a:ext>
            </a:extLst>
          </p:cNvPr>
          <p:cNvSpPr>
            <a:spLocks noGrp="1"/>
          </p:cNvSpPr>
          <p:nvPr>
            <p:ph type="title"/>
          </p:nvPr>
        </p:nvSpPr>
        <p:spPr>
          <a:xfrm>
            <a:off x="684541" y="1665214"/>
            <a:ext cx="3769034" cy="3905076"/>
          </a:xfrm>
        </p:spPr>
        <p:txBody>
          <a:bodyPr>
            <a:normAutofit/>
          </a:bodyPr>
          <a:lstStyle/>
          <a:p>
            <a:pPr algn="r"/>
            <a:r>
              <a:rPr lang="en-GB" sz="3600" dirty="0">
                <a:solidFill>
                  <a:schemeClr val="accent1"/>
                </a:solidFill>
              </a:rPr>
              <a:t>Kōkako asks us to protect the deep forest - the old trees, the seasonal abundance, the relationships built over millennia.</a:t>
            </a:r>
            <a:endParaRPr lang="en-NZ" sz="3600" dirty="0">
              <a:solidFill>
                <a:schemeClr val="accent1"/>
              </a:solidFill>
            </a:endParaRPr>
          </a:p>
        </p:txBody>
      </p:sp>
      <p:sp>
        <p:nvSpPr>
          <p:cNvPr id="4" name="Content Placeholder 3">
            <a:extLst>
              <a:ext uri="{FF2B5EF4-FFF2-40B4-BE49-F238E27FC236}">
                <a16:creationId xmlns:a16="http://schemas.microsoft.com/office/drawing/2014/main" id="{9A9773AA-9891-FA32-FE0C-03D7C0D491DA}"/>
              </a:ext>
            </a:extLst>
          </p:cNvPr>
          <p:cNvSpPr>
            <a:spLocks noGrp="1"/>
          </p:cNvSpPr>
          <p:nvPr>
            <p:ph idx="1"/>
          </p:nvPr>
        </p:nvSpPr>
        <p:spPr>
          <a:xfrm>
            <a:off x="5147913" y="581025"/>
            <a:ext cx="6228907" cy="5585582"/>
          </a:xfrm>
        </p:spPr>
        <p:txBody>
          <a:bodyPr>
            <a:normAutofit/>
          </a:bodyPr>
          <a:lstStyle/>
          <a:p>
            <a:pPr marL="457200" lvl="1" indent="0">
              <a:buNone/>
            </a:pPr>
            <a:endParaRPr lang="en-GB" dirty="0"/>
          </a:p>
          <a:p>
            <a:pPr marL="457200" lvl="1" indent="0">
              <a:buNone/>
            </a:pPr>
            <a:endParaRPr lang="en-GB" dirty="0"/>
          </a:p>
        </p:txBody>
      </p:sp>
      <p:pic>
        <p:nvPicPr>
          <p:cNvPr id="6" name="Picture 5">
            <a:extLst>
              <a:ext uri="{FF2B5EF4-FFF2-40B4-BE49-F238E27FC236}">
                <a16:creationId xmlns:a16="http://schemas.microsoft.com/office/drawing/2014/main" id="{688CC274-1B35-92F9-2E70-D7AB440B7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6297" y="1215748"/>
            <a:ext cx="6752026" cy="4501350"/>
          </a:xfrm>
          <a:prstGeom prst="rect">
            <a:avLst/>
          </a:prstGeom>
        </p:spPr>
      </p:pic>
    </p:spTree>
    <p:extLst>
      <p:ext uri="{BB962C8B-B14F-4D97-AF65-F5344CB8AC3E}">
        <p14:creationId xmlns:p14="http://schemas.microsoft.com/office/powerpoint/2010/main" val="734276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E2EEE0-BCCD-E861-B43E-F805022FB15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61540B8-CAAB-5AD2-5FB1-C8B1C2130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3151946C-2230-DAEF-0AA9-9B64488C5809}"/>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F281D4B-0C90-CB12-5EAD-D87F1CC11667}"/>
              </a:ext>
            </a:extLst>
          </p:cNvPr>
          <p:cNvSpPr>
            <a:spLocks noGrp="1"/>
          </p:cNvSpPr>
          <p:nvPr>
            <p:ph type="title"/>
          </p:nvPr>
        </p:nvSpPr>
        <p:spPr>
          <a:xfrm>
            <a:off x="520118" y="1665214"/>
            <a:ext cx="4022460" cy="3259123"/>
          </a:xfrm>
        </p:spPr>
        <p:txBody>
          <a:bodyPr>
            <a:normAutofit fontScale="90000"/>
          </a:bodyPr>
          <a:lstStyle/>
          <a:p>
            <a:pPr algn="r"/>
            <a:r>
              <a:rPr lang="en-GB" sz="3600" dirty="0">
                <a:solidFill>
                  <a:schemeClr val="accent1"/>
                </a:solidFill>
              </a:rPr>
              <a:t>Pekapeka asks us to reconnect the working landscape with nature </a:t>
            </a:r>
            <a:br>
              <a:rPr lang="en-GB" sz="3600" dirty="0">
                <a:solidFill>
                  <a:schemeClr val="accent1"/>
                </a:solidFill>
              </a:rPr>
            </a:br>
            <a:br>
              <a:rPr lang="en-GB" sz="3600" dirty="0">
                <a:solidFill>
                  <a:schemeClr val="accent1"/>
                </a:solidFill>
              </a:rPr>
            </a:br>
            <a:r>
              <a:rPr lang="en-GB" sz="3600" dirty="0">
                <a:solidFill>
                  <a:schemeClr val="accent1"/>
                </a:solidFill>
              </a:rPr>
              <a:t>Forest to stream </a:t>
            </a:r>
            <a:br>
              <a:rPr lang="en-GB" sz="3600" dirty="0">
                <a:solidFill>
                  <a:schemeClr val="accent1"/>
                </a:solidFill>
              </a:rPr>
            </a:br>
            <a:br>
              <a:rPr lang="en-GB" sz="3600" dirty="0">
                <a:solidFill>
                  <a:schemeClr val="accent1"/>
                </a:solidFill>
              </a:rPr>
            </a:br>
            <a:r>
              <a:rPr lang="en-GB" sz="3600" dirty="0">
                <a:solidFill>
                  <a:schemeClr val="accent1"/>
                </a:solidFill>
              </a:rPr>
              <a:t>Farm to reserve</a:t>
            </a:r>
            <a:br>
              <a:rPr lang="en-GB" sz="3600" dirty="0">
                <a:solidFill>
                  <a:schemeClr val="accent1"/>
                </a:solidFill>
              </a:rPr>
            </a:br>
            <a:br>
              <a:rPr lang="en-GB" sz="3600" dirty="0">
                <a:solidFill>
                  <a:schemeClr val="accent1"/>
                </a:solidFill>
              </a:rPr>
            </a:br>
            <a:r>
              <a:rPr lang="en-GB" sz="3600" dirty="0" err="1">
                <a:solidFill>
                  <a:schemeClr val="accent1"/>
                </a:solidFill>
              </a:rPr>
              <a:t>Reserve</a:t>
            </a:r>
            <a:r>
              <a:rPr lang="en-GB" sz="3600" dirty="0">
                <a:solidFill>
                  <a:schemeClr val="accent1"/>
                </a:solidFill>
              </a:rPr>
              <a:t> to city</a:t>
            </a:r>
            <a:br>
              <a:rPr lang="en-GB" sz="3600" dirty="0">
                <a:solidFill>
                  <a:schemeClr val="accent1"/>
                </a:solidFill>
              </a:rPr>
            </a:br>
            <a:br>
              <a:rPr lang="en-GB" sz="3600" dirty="0">
                <a:solidFill>
                  <a:schemeClr val="accent1"/>
                </a:solidFill>
              </a:rPr>
            </a:br>
            <a:r>
              <a:rPr lang="en-GB" sz="3600" dirty="0">
                <a:solidFill>
                  <a:schemeClr val="accent1"/>
                </a:solidFill>
              </a:rPr>
              <a:t>One generation to the next</a:t>
            </a:r>
            <a:endParaRPr lang="en-NZ" sz="3600" dirty="0">
              <a:solidFill>
                <a:schemeClr val="accent1"/>
              </a:solidFill>
            </a:endParaRPr>
          </a:p>
        </p:txBody>
      </p:sp>
      <p:sp>
        <p:nvSpPr>
          <p:cNvPr id="4" name="Content Placeholder 3">
            <a:extLst>
              <a:ext uri="{FF2B5EF4-FFF2-40B4-BE49-F238E27FC236}">
                <a16:creationId xmlns:a16="http://schemas.microsoft.com/office/drawing/2014/main" id="{D3A0AA31-FF10-2DB8-1201-544A971B6DFE}"/>
              </a:ext>
            </a:extLst>
          </p:cNvPr>
          <p:cNvSpPr>
            <a:spLocks noGrp="1"/>
          </p:cNvSpPr>
          <p:nvPr>
            <p:ph idx="1"/>
          </p:nvPr>
        </p:nvSpPr>
        <p:spPr>
          <a:xfrm>
            <a:off x="5147913" y="581025"/>
            <a:ext cx="6228907" cy="5585582"/>
          </a:xfrm>
        </p:spPr>
        <p:txBody>
          <a:bodyPr>
            <a:normAutofit/>
          </a:bodyPr>
          <a:lstStyle/>
          <a:p>
            <a:pPr marL="457200" lvl="1" indent="0">
              <a:buNone/>
            </a:pPr>
            <a:endParaRPr lang="en-GB" dirty="0"/>
          </a:p>
          <a:p>
            <a:pPr marL="457200" lvl="1" indent="0">
              <a:buNone/>
            </a:pPr>
            <a:endParaRPr lang="en-GB" dirty="0"/>
          </a:p>
        </p:txBody>
      </p:sp>
      <p:pic>
        <p:nvPicPr>
          <p:cNvPr id="5" name="Picture 4">
            <a:extLst>
              <a:ext uri="{FF2B5EF4-FFF2-40B4-BE49-F238E27FC236}">
                <a16:creationId xmlns:a16="http://schemas.microsoft.com/office/drawing/2014/main" id="{87A12830-127C-C858-57DF-9FC4BD53F75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766012" y="1234120"/>
            <a:ext cx="6992707" cy="4279391"/>
          </a:xfrm>
          <a:prstGeom prst="rect">
            <a:avLst/>
          </a:prstGeom>
        </p:spPr>
      </p:pic>
      <p:sp>
        <p:nvSpPr>
          <p:cNvPr id="7" name="TextBox 6">
            <a:extLst>
              <a:ext uri="{FF2B5EF4-FFF2-40B4-BE49-F238E27FC236}">
                <a16:creationId xmlns:a16="http://schemas.microsoft.com/office/drawing/2014/main" id="{E4730D6D-80A1-932F-88DD-0DC777CB1624}"/>
              </a:ext>
            </a:extLst>
          </p:cNvPr>
          <p:cNvSpPr txBox="1"/>
          <p:nvPr/>
        </p:nvSpPr>
        <p:spPr>
          <a:xfrm>
            <a:off x="4986560" y="5072119"/>
            <a:ext cx="2218880" cy="253916"/>
          </a:xfrm>
          <a:prstGeom prst="rect">
            <a:avLst/>
          </a:prstGeom>
          <a:noFill/>
        </p:spPr>
        <p:txBody>
          <a:bodyPr wrap="square" rtlCol="0">
            <a:spAutoFit/>
          </a:bodyPr>
          <a:lstStyle/>
          <a:p>
            <a:r>
              <a:rPr lang="en-NZ" sz="1050" dirty="0">
                <a:solidFill>
                  <a:schemeClr val="bg1"/>
                </a:solidFill>
              </a:rPr>
              <a:t>DOC courtesy of Andrew Styche </a:t>
            </a:r>
          </a:p>
        </p:txBody>
      </p:sp>
    </p:spTree>
    <p:extLst>
      <p:ext uri="{BB962C8B-B14F-4D97-AF65-F5344CB8AC3E}">
        <p14:creationId xmlns:p14="http://schemas.microsoft.com/office/powerpoint/2010/main" val="493683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FC6C24-295B-EA44-A418-5D76A04939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7BCB886-9F04-1E11-1EFC-3F6CD498DFD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E7934A25-9A71-6CDE-18DC-5AA44412161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8E43E36-5FEE-059F-8412-4E6986EB16ED}"/>
              </a:ext>
            </a:extLst>
          </p:cNvPr>
          <p:cNvSpPr>
            <a:spLocks noGrp="1"/>
          </p:cNvSpPr>
          <p:nvPr>
            <p:ph type="title"/>
          </p:nvPr>
        </p:nvSpPr>
        <p:spPr>
          <a:xfrm>
            <a:off x="684541" y="1665214"/>
            <a:ext cx="3769034" cy="3259123"/>
          </a:xfrm>
        </p:spPr>
        <p:txBody>
          <a:bodyPr>
            <a:normAutofit fontScale="90000"/>
          </a:bodyPr>
          <a:lstStyle/>
          <a:p>
            <a:pPr algn="r"/>
            <a:r>
              <a:rPr lang="en-GB" sz="3600" dirty="0">
                <a:solidFill>
                  <a:schemeClr val="accent1"/>
                </a:solidFill>
              </a:rPr>
              <a:t>If we restore and reconnect  landscapes in which kōkako can sing and pekapeka can move safely through the night, we will have built better places and connections with nature for ourselves as well.</a:t>
            </a:r>
            <a:endParaRPr lang="en-NZ" sz="3600" dirty="0">
              <a:solidFill>
                <a:schemeClr val="accent1"/>
              </a:solidFill>
            </a:endParaRPr>
          </a:p>
        </p:txBody>
      </p:sp>
      <p:sp>
        <p:nvSpPr>
          <p:cNvPr id="4" name="Content Placeholder 3">
            <a:extLst>
              <a:ext uri="{FF2B5EF4-FFF2-40B4-BE49-F238E27FC236}">
                <a16:creationId xmlns:a16="http://schemas.microsoft.com/office/drawing/2014/main" id="{6FB961F1-E862-7089-F132-8C15165A5258}"/>
              </a:ext>
            </a:extLst>
          </p:cNvPr>
          <p:cNvSpPr>
            <a:spLocks noGrp="1"/>
          </p:cNvSpPr>
          <p:nvPr>
            <p:ph idx="1"/>
          </p:nvPr>
        </p:nvSpPr>
        <p:spPr>
          <a:xfrm>
            <a:off x="5147913" y="581025"/>
            <a:ext cx="6228907" cy="5585582"/>
          </a:xfrm>
        </p:spPr>
        <p:txBody>
          <a:bodyPr>
            <a:normAutofit/>
          </a:bodyPr>
          <a:lstStyle/>
          <a:p>
            <a:pPr marL="457200" lvl="1" indent="0">
              <a:buNone/>
            </a:pPr>
            <a:endParaRPr lang="en-GB" dirty="0"/>
          </a:p>
          <a:p>
            <a:pPr marL="457200" lvl="1" indent="0">
              <a:buNone/>
            </a:pPr>
            <a:r>
              <a:rPr lang="en-GB" dirty="0"/>
              <a:t>It can mean community groups becoming true partners in conservation restoration management </a:t>
            </a:r>
          </a:p>
          <a:p>
            <a:pPr marL="457200" lvl="1" indent="0">
              <a:buNone/>
            </a:pPr>
            <a:endParaRPr lang="en-GB" dirty="0"/>
          </a:p>
          <a:p>
            <a:pPr marL="457200" lvl="1" indent="0">
              <a:buNone/>
            </a:pPr>
            <a:r>
              <a:rPr lang="en-GB" dirty="0"/>
              <a:t>It can mean landowners and innovators being celebrated and supported rather than sidelined </a:t>
            </a:r>
          </a:p>
          <a:p>
            <a:pPr marL="457200" lvl="1" indent="0">
              <a:buNone/>
            </a:pPr>
            <a:endParaRPr lang="en-GB" dirty="0"/>
          </a:p>
          <a:p>
            <a:pPr marL="457200" lvl="1" indent="0">
              <a:buNone/>
            </a:pPr>
            <a:r>
              <a:rPr lang="en-GB" dirty="0"/>
              <a:t>It can mean agencies learning to share knowledge </a:t>
            </a:r>
            <a:r>
              <a:rPr lang="en-GB"/>
              <a:t>and learning to </a:t>
            </a:r>
            <a:r>
              <a:rPr lang="en-GB" dirty="0"/>
              <a:t>incorporate other knowledge realms</a:t>
            </a:r>
          </a:p>
          <a:p>
            <a:pPr marL="457200" lvl="1" indent="0">
              <a:buNone/>
            </a:pPr>
            <a:endParaRPr lang="en-GB" dirty="0"/>
          </a:p>
          <a:p>
            <a:pPr marL="457200" lvl="1" indent="0">
              <a:buNone/>
            </a:pPr>
            <a:r>
              <a:rPr lang="en-GB" dirty="0"/>
              <a:t>It can mean mana whenua exercising kaitiakitanga</a:t>
            </a:r>
          </a:p>
          <a:p>
            <a:pPr marL="457200" lvl="1" indent="0">
              <a:buNone/>
            </a:pPr>
            <a:endParaRPr lang="en-GB" dirty="0"/>
          </a:p>
        </p:txBody>
      </p:sp>
    </p:spTree>
    <p:extLst>
      <p:ext uri="{BB962C8B-B14F-4D97-AF65-F5344CB8AC3E}">
        <p14:creationId xmlns:p14="http://schemas.microsoft.com/office/powerpoint/2010/main" val="4128798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E946BA-4152-11C4-9120-3D04BA86F5F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FE8BB88-5E75-E247-11E6-F1FF1D6D867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7B766973-0CA8-430E-E291-0A992B214D56}"/>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E757B37-F64B-C018-3318-3110A36668BE}"/>
              </a:ext>
            </a:extLst>
          </p:cNvPr>
          <p:cNvSpPr>
            <a:spLocks noGrp="1"/>
          </p:cNvSpPr>
          <p:nvPr>
            <p:ph type="title"/>
          </p:nvPr>
        </p:nvSpPr>
        <p:spPr>
          <a:xfrm>
            <a:off x="684541" y="1665214"/>
            <a:ext cx="3769034" cy="3259123"/>
          </a:xfrm>
        </p:spPr>
        <p:txBody>
          <a:bodyPr>
            <a:normAutofit fontScale="90000"/>
          </a:bodyPr>
          <a:lstStyle/>
          <a:p>
            <a:pPr algn="r"/>
            <a:r>
              <a:rPr lang="en-GB" sz="3600" dirty="0">
                <a:solidFill>
                  <a:schemeClr val="accent1"/>
                </a:solidFill>
              </a:rPr>
              <a:t>Restore habitat.</a:t>
            </a:r>
            <a:br>
              <a:rPr lang="en-GB" sz="3600" dirty="0">
                <a:solidFill>
                  <a:schemeClr val="accent1"/>
                </a:solidFill>
              </a:rPr>
            </a:br>
            <a:r>
              <a:rPr lang="en-GB" sz="3600" dirty="0">
                <a:solidFill>
                  <a:schemeClr val="accent1"/>
                </a:solidFill>
              </a:rPr>
              <a:t> </a:t>
            </a:r>
            <a:br>
              <a:rPr lang="en-GB" sz="3600" dirty="0">
                <a:solidFill>
                  <a:schemeClr val="accent1"/>
                </a:solidFill>
              </a:rPr>
            </a:br>
            <a:r>
              <a:rPr lang="en-GB" sz="3600" dirty="0">
                <a:solidFill>
                  <a:schemeClr val="accent1"/>
                </a:solidFill>
              </a:rPr>
              <a:t>Restore connection.</a:t>
            </a:r>
            <a:br>
              <a:rPr lang="en-GB" sz="3600" dirty="0">
                <a:solidFill>
                  <a:schemeClr val="accent1"/>
                </a:solidFill>
              </a:rPr>
            </a:br>
            <a:br>
              <a:rPr lang="en-GB" sz="3600" dirty="0">
                <a:solidFill>
                  <a:schemeClr val="accent1"/>
                </a:solidFill>
              </a:rPr>
            </a:br>
            <a:r>
              <a:rPr lang="en-GB" sz="3600" dirty="0">
                <a:solidFill>
                  <a:schemeClr val="accent1"/>
                </a:solidFill>
              </a:rPr>
              <a:t> Restore and reconnect ourselves.</a:t>
            </a:r>
            <a:endParaRPr lang="en-NZ" sz="3600" dirty="0">
              <a:solidFill>
                <a:schemeClr val="accent1"/>
              </a:solidFill>
            </a:endParaRPr>
          </a:p>
        </p:txBody>
      </p:sp>
      <p:pic>
        <p:nvPicPr>
          <p:cNvPr id="7" name="Picture 6">
            <a:extLst>
              <a:ext uri="{FF2B5EF4-FFF2-40B4-BE49-F238E27FC236}">
                <a16:creationId xmlns:a16="http://schemas.microsoft.com/office/drawing/2014/main" id="{093AE05C-4360-25F1-14EB-9ACEEB7AB5E6}"/>
              </a:ext>
            </a:extLst>
          </p:cNvPr>
          <p:cNvPicPr>
            <a:picLocks noChangeAspect="1"/>
          </p:cNvPicPr>
          <p:nvPr/>
        </p:nvPicPr>
        <p:blipFill>
          <a:blip r:embed="rId3"/>
          <a:stretch>
            <a:fillRect/>
          </a:stretch>
        </p:blipFill>
        <p:spPr>
          <a:xfrm>
            <a:off x="5275222" y="3839411"/>
            <a:ext cx="5773567" cy="2331342"/>
          </a:xfrm>
          <a:prstGeom prst="rect">
            <a:avLst/>
          </a:prstGeom>
        </p:spPr>
      </p:pic>
      <p:pic>
        <p:nvPicPr>
          <p:cNvPr id="11" name="Picture 10">
            <a:extLst>
              <a:ext uri="{FF2B5EF4-FFF2-40B4-BE49-F238E27FC236}">
                <a16:creationId xmlns:a16="http://schemas.microsoft.com/office/drawing/2014/main" id="{79CF5784-28B1-96AA-DE02-F9C830B441D1}"/>
              </a:ext>
            </a:extLst>
          </p:cNvPr>
          <p:cNvPicPr>
            <a:picLocks noChangeAspect="1"/>
          </p:cNvPicPr>
          <p:nvPr/>
        </p:nvPicPr>
        <p:blipFill>
          <a:blip r:embed="rId4"/>
          <a:stretch>
            <a:fillRect/>
          </a:stretch>
        </p:blipFill>
        <p:spPr>
          <a:xfrm>
            <a:off x="5831372" y="731797"/>
            <a:ext cx="4365401" cy="2740407"/>
          </a:xfrm>
          <a:prstGeom prst="rect">
            <a:avLst/>
          </a:prstGeom>
        </p:spPr>
      </p:pic>
    </p:spTree>
    <p:extLst>
      <p:ext uri="{BB962C8B-B14F-4D97-AF65-F5344CB8AC3E}">
        <p14:creationId xmlns:p14="http://schemas.microsoft.com/office/powerpoint/2010/main" val="3683834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95149AB-AC34-2F0E-0C05-CC3B8B630C3D}"/>
              </a:ext>
            </a:extLst>
          </p:cNvPr>
          <p:cNvPicPr>
            <a:picLocks noGrp="1" noChangeAspect="1"/>
          </p:cNvPicPr>
          <p:nvPr>
            <p:ph idx="1"/>
          </p:nvPr>
        </p:nvPicPr>
        <p:blipFill>
          <a:blip r:embed="rId2"/>
          <a:stretch>
            <a:fillRect/>
          </a:stretch>
        </p:blipFill>
        <p:spPr>
          <a:xfrm>
            <a:off x="1819313" y="315607"/>
            <a:ext cx="8147147" cy="6110360"/>
          </a:xfrm>
          <a:prstGeom prst="rect">
            <a:avLst/>
          </a:prstGeom>
        </p:spPr>
      </p:pic>
    </p:spTree>
    <p:extLst>
      <p:ext uri="{BB962C8B-B14F-4D97-AF65-F5344CB8AC3E}">
        <p14:creationId xmlns:p14="http://schemas.microsoft.com/office/powerpoint/2010/main" val="7582398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A86418FB3A3D4BB9518EC6FFFC39BB" ma:contentTypeVersion="19" ma:contentTypeDescription="Create a new document." ma:contentTypeScope="" ma:versionID="819716d33363f9ee8d046d985c8f4021">
  <xsd:schema xmlns:xsd="http://www.w3.org/2001/XMLSchema" xmlns:xs="http://www.w3.org/2001/XMLSchema" xmlns:p="http://schemas.microsoft.com/office/2006/metadata/properties" xmlns:ns2="57ba7172-1961-49c2-a717-d5bc38f35f99" xmlns:ns3="c6089382-aa2e-4dc3-89ae-3d3ad3ca452e" targetNamespace="http://schemas.microsoft.com/office/2006/metadata/properties" ma:root="true" ma:fieldsID="dbfd2e45716231617a5ba217249a5c8a" ns2:_="" ns3:_="">
    <xsd:import namespace="57ba7172-1961-49c2-a717-d5bc38f35f99"/>
    <xsd:import namespace="c6089382-aa2e-4dc3-89ae-3d3ad3ca452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ba7172-1961-49c2-a717-d5bc38f35f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4ab3df8-962d-4ef6-8d02-574a56c45d9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6089382-aa2e-4dc3-89ae-3d3ad3ca452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3c28c46-a949-4825-b103-cc454e5ba54a}" ma:internalName="TaxCatchAll" ma:showField="CatchAllData" ma:web="c6089382-aa2e-4dc3-89ae-3d3ad3ca45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7ba7172-1961-49c2-a717-d5bc38f35f99">
      <Terms xmlns="http://schemas.microsoft.com/office/infopath/2007/PartnerControls"/>
    </lcf76f155ced4ddcb4097134ff3c332f>
    <TaxCatchAll xmlns="c6089382-aa2e-4dc3-89ae-3d3ad3ca452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D74ECA-AB8F-47BC-A158-5C554E5FC9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ba7172-1961-49c2-a717-d5bc38f35f99"/>
    <ds:schemaRef ds:uri="c6089382-aa2e-4dc3-89ae-3d3ad3ca45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71ED12-C534-4ADF-91C4-65BFB8680F46}">
  <ds:schemaRefs>
    <ds:schemaRef ds:uri="http://schemas.microsoft.com/office/2006/metadata/properties"/>
    <ds:schemaRef ds:uri="http://schemas.microsoft.com/office/infopath/2007/PartnerControls"/>
    <ds:schemaRef ds:uri="57ba7172-1961-49c2-a717-d5bc38f35f99"/>
    <ds:schemaRef ds:uri="c6089382-aa2e-4dc3-89ae-3d3ad3ca452e"/>
  </ds:schemaRefs>
</ds:datastoreItem>
</file>

<file path=customXml/itemProps3.xml><?xml version="1.0" encoding="utf-8"?>
<ds:datastoreItem xmlns:ds="http://schemas.openxmlformats.org/officeDocument/2006/customXml" ds:itemID="{AEE14B8C-A245-46B5-85B9-392E3D2F1C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4338</TotalTime>
  <Words>2022</Words>
  <Application>Microsoft Office PowerPoint</Application>
  <PresentationFormat>Widescreen</PresentationFormat>
  <Paragraphs>137</Paragraphs>
  <Slides>17</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Arial</vt:lpstr>
      <vt:lpstr>Calibri</vt:lpstr>
      <vt:lpstr>Calibri Light</vt:lpstr>
      <vt:lpstr>Montserrat Medium</vt:lpstr>
      <vt:lpstr>Poppins</vt:lpstr>
      <vt:lpstr>Poppins Bold</vt:lpstr>
      <vt:lpstr>Office Theme</vt:lpstr>
      <vt:lpstr>PowerPoint Presentation</vt:lpstr>
      <vt:lpstr>  Kōkako, Pekapeka-tou-roa, and Restoring Connection </vt:lpstr>
      <vt:lpstr>Kōkako   Pekapeka-tou-roa  Different treasures    But connecting the  whenua and the people by the same paths </vt:lpstr>
      <vt:lpstr>PowerPoint Presentation</vt:lpstr>
      <vt:lpstr>PowerPoint Presentation</vt:lpstr>
      <vt:lpstr>PowerPoint Presentation</vt:lpstr>
      <vt:lpstr>A line on a district-plan map can protect hectares. It cannot, by itself, protect ecological function</vt:lpstr>
      <vt:lpstr>Pekapeka do not recognise property boundaries. Unfortunately, most of our planning instruments do.</vt:lpstr>
      <vt:lpstr>Different ecologies.  The same warning and same hope:  Alive does not mean secure.  Present does not mean protected.  Increasing does not mean independent.</vt:lpstr>
      <vt:lpstr> Consultation asks people to comment on somebody else's answer.   Collaboration allows them to help frame the question.   Partnership shares the authority to decide </vt:lpstr>
      <vt:lpstr>Twenty-five years ago, I concluded that conservation had to link people with ecology, people with people, and cross legal, cultural and economic boundaries.   Thirty-five years in practice have not persuaded me otherwise. </vt:lpstr>
      <vt:lpstr>The argument was never regulation versus voluntary action.   The solution is what combination will endure and reconnect in this place, with these people, for this shared ecological vision.</vt:lpstr>
      <vt:lpstr>Kōkako asks us to protect the deep forest - the old trees, the seasonal abundance, the relationships built over millennia.</vt:lpstr>
      <vt:lpstr>Pekapeka asks us to reconnect the working landscape with nature   Forest to stream   Farm to reserve  Reserve to city  One generation to the next</vt:lpstr>
      <vt:lpstr>If we restore and reconnect  landscapes in which kōkako can sing and pekapeka can move safely through the night, we will have built better places and connections with nature for ourselves as well.</vt:lpstr>
      <vt:lpstr>Restore habitat.   Restore connection.   Restore and reconnect ourselves.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threatened species hui - G Kessels </dc:title>
  <dc:creator>gkessels@qeii.org.nz</dc:creator>
  <cp:lastModifiedBy>Natalie Jessup</cp:lastModifiedBy>
  <cp:revision>88</cp:revision>
  <cp:lastPrinted>2018-01-29T22:42:54Z</cp:lastPrinted>
  <dcterms:created xsi:type="dcterms:W3CDTF">2018-01-23T20:03:28Z</dcterms:created>
  <dcterms:modified xsi:type="dcterms:W3CDTF">2026-08-30T22:35:34Z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0x010100F3A86418FB3A3D4BB9518EC6FFFC39BB</vt:lpwstr>
  </property>
  <property fmtid="{D5CDD505-2E9C-101B-9397-08002B2CF9AE}" pid="3" name="MediaServiceImageTags">
    <vt:lpwstr/>
  </property>
</Properties>
</file>