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8288000" cy="10287000"/>
  <p:notesSz cx="6858000" cy="9144000"/>
  <p:embeddedFontLst>
    <p:embeddedFont>
      <p:font typeface="Aileron Bold" panose="020B0604020202020204" charset="0"/>
      <p:regular r:id="rId16"/>
    </p:embeddedFont>
    <p:embeddedFont>
      <p:font typeface="Aileron Heavy" panose="020B0604020202020204" charset="0"/>
      <p:regular r:id="rId17"/>
    </p:embeddedFont>
    <p:embeddedFont>
      <p:font typeface="Work Sans" pitchFamily="2" charset="0"/>
      <p:regular r:id="rId18"/>
    </p:embeddedFont>
    <p:embeddedFont>
      <p:font typeface="Work Sans Bold" panose="020B0604020202020204" charset="0"/>
      <p:regular r:id="rId19"/>
    </p:embeddedFont>
    <p:embeddedFont>
      <p:font typeface="Work Sans Bold Italics" panose="020B0604020202020204" charset="0"/>
      <p:regular r:id="rId20"/>
    </p:embeddedFont>
    <p:embeddedFont>
      <p:font typeface="Work Sans Italics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965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e Jessup" userId="488bb5e2-1b76-4141-a72e-756b3e5afb88" providerId="ADAL" clId="{1DA4C687-EBC0-4520-A3C2-6A6049D8E9E8}"/>
    <pc:docChg chg="modSld">
      <pc:chgData name="Natalie Jessup" userId="488bb5e2-1b76-4141-a72e-756b3e5afb88" providerId="ADAL" clId="{1DA4C687-EBC0-4520-A3C2-6A6049D8E9E8}" dt="2026-08-27T03:01:27.379" v="5" actId="20577"/>
      <pc:docMkLst>
        <pc:docMk/>
      </pc:docMkLst>
      <pc:sldChg chg="modSp mod">
        <pc:chgData name="Natalie Jessup" userId="488bb5e2-1b76-4141-a72e-756b3e5afb88" providerId="ADAL" clId="{1DA4C687-EBC0-4520-A3C2-6A6049D8E9E8}" dt="2026-08-27T03:01:27.379" v="5" actId="20577"/>
        <pc:sldMkLst>
          <pc:docMk/>
          <pc:sldMk cId="0" sldId="256"/>
        </pc:sldMkLst>
        <pc:spChg chg="mod">
          <ac:chgData name="Natalie Jessup" userId="488bb5e2-1b76-4141-a72e-756b3e5afb88" providerId="ADAL" clId="{1DA4C687-EBC0-4520-A3C2-6A6049D8E9E8}" dt="2026-08-27T03:01:27.379" v="5" actId="20577"/>
          <ac:spMkLst>
            <pc:docMk/>
            <pc:sldMk cId="0" sldId="256"/>
            <ac:spMk id="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27.08.2026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Introduction - ko wai au.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4.jpeg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16446933" y="-19514"/>
            <a:ext cx="869053" cy="1860582"/>
            <a:chOff x="0" y="0"/>
            <a:chExt cx="228886" cy="4900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8886" cy="490030"/>
            </a:xfrm>
            <a:custGeom>
              <a:avLst/>
              <a:gdLst/>
              <a:ahLst/>
              <a:cxnLst/>
              <a:rect l="l" t="t" r="r" b="b"/>
              <a:pathLst>
                <a:path w="228886" h="490030">
                  <a:moveTo>
                    <a:pt x="114443" y="0"/>
                  </a:moveTo>
                  <a:lnTo>
                    <a:pt x="114443" y="0"/>
                  </a:lnTo>
                  <a:cubicBezTo>
                    <a:pt x="144795" y="0"/>
                    <a:pt x="173904" y="12057"/>
                    <a:pt x="195367" y="33520"/>
                  </a:cubicBezTo>
                  <a:cubicBezTo>
                    <a:pt x="216829" y="54982"/>
                    <a:pt x="228886" y="84091"/>
                    <a:pt x="228886" y="114443"/>
                  </a:cubicBezTo>
                  <a:lnTo>
                    <a:pt x="228886" y="375587"/>
                  </a:lnTo>
                  <a:cubicBezTo>
                    <a:pt x="228886" y="405939"/>
                    <a:pt x="216829" y="435048"/>
                    <a:pt x="195367" y="456510"/>
                  </a:cubicBezTo>
                  <a:cubicBezTo>
                    <a:pt x="173904" y="477972"/>
                    <a:pt x="144795" y="490030"/>
                    <a:pt x="114443" y="490030"/>
                  </a:cubicBezTo>
                  <a:lnTo>
                    <a:pt x="114443" y="490030"/>
                  </a:lnTo>
                  <a:cubicBezTo>
                    <a:pt x="84091" y="490030"/>
                    <a:pt x="54982" y="477972"/>
                    <a:pt x="33520" y="456510"/>
                  </a:cubicBezTo>
                  <a:cubicBezTo>
                    <a:pt x="12057" y="435048"/>
                    <a:pt x="0" y="405939"/>
                    <a:pt x="0" y="375587"/>
                  </a:cubicBezTo>
                  <a:lnTo>
                    <a:pt x="0" y="114443"/>
                  </a:lnTo>
                  <a:cubicBezTo>
                    <a:pt x="0" y="84091"/>
                    <a:pt x="12057" y="54982"/>
                    <a:pt x="33520" y="33520"/>
                  </a:cubicBezTo>
                  <a:cubicBezTo>
                    <a:pt x="54982" y="12057"/>
                    <a:pt x="84091" y="0"/>
                    <a:pt x="114443" y="0"/>
                  </a:cubicBezTo>
                  <a:close/>
                </a:path>
              </a:pathLst>
            </a:custGeom>
            <a:ln w="9525" cap="rnd">
              <a:solidFill>
                <a:srgbClr val="1351AA"/>
              </a:solidFill>
              <a:prstDash val="solid"/>
              <a:round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28886" cy="4995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4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2880383" y="-3814686"/>
            <a:ext cx="10211142" cy="15903653"/>
          </a:xfrm>
          <a:custGeom>
            <a:avLst/>
            <a:gdLst/>
            <a:ahLst/>
            <a:cxnLst/>
            <a:rect l="l" t="t" r="r" b="b"/>
            <a:pathLst>
              <a:path w="10211142" h="15903653">
                <a:moveTo>
                  <a:pt x="0" y="0"/>
                </a:moveTo>
                <a:lnTo>
                  <a:pt x="10211142" y="0"/>
                </a:lnTo>
                <a:lnTo>
                  <a:pt x="10211142" y="15903653"/>
                </a:lnTo>
                <a:lnTo>
                  <a:pt x="0" y="159036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NZ"/>
          </a:p>
        </p:txBody>
      </p:sp>
      <p:sp>
        <p:nvSpPr>
          <p:cNvPr id="6" name="TextBox 6"/>
          <p:cNvSpPr txBox="1"/>
          <p:nvPr/>
        </p:nvSpPr>
        <p:spPr>
          <a:xfrm>
            <a:off x="4117136" y="1859002"/>
            <a:ext cx="13694614" cy="2409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0"/>
              </a:lnSpc>
            </a:pPr>
            <a:r>
              <a:rPr lang="en-US" sz="18000" b="1" spc="-990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Mā te mauri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25188" y="4284548"/>
            <a:ext cx="15482742" cy="2127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5901"/>
              </a:lnSpc>
              <a:spcBef>
                <a:spcPct val="0"/>
              </a:spcBef>
            </a:pPr>
            <a:r>
              <a:rPr lang="en-US" sz="15901" b="1" spc="-874">
                <a:solidFill>
                  <a:srgbClr val="FFFFFF"/>
                </a:solidFill>
                <a:latin typeface="Aileron Heavy"/>
                <a:ea typeface="Aileron Heavy"/>
                <a:cs typeface="Aileron Heavy"/>
                <a:sym typeface="Aileron Heavy"/>
              </a:rPr>
              <a:t>e kōrero ana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49576" y="8424780"/>
            <a:ext cx="2851388" cy="337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2400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PRESENTED BY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49576" y="8828640"/>
            <a:ext cx="4588847" cy="645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30"/>
              </a:lnSpc>
              <a:spcBef>
                <a:spcPct val="0"/>
              </a:spcBef>
            </a:pPr>
            <a:r>
              <a:rPr lang="en-US" sz="2700" b="1" dirty="0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MICHAELA RARUA INSLEY -</a:t>
            </a:r>
            <a:r>
              <a:rPr lang="en-US" sz="2700" b="1" dirty="0" err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Arahou</a:t>
            </a:r>
            <a:r>
              <a:rPr lang="en-US" sz="2700" b="1" dirty="0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 innovations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244690" y="748851"/>
            <a:ext cx="1273538" cy="390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00"/>
              </a:lnSpc>
              <a:spcBef>
                <a:spcPct val="0"/>
              </a:spcBef>
            </a:pPr>
            <a:r>
              <a:rPr lang="en-US" sz="3000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2026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49576" y="6736315"/>
            <a:ext cx="4588847" cy="1345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19"/>
              </a:lnSpc>
            </a:pPr>
            <a:r>
              <a:rPr lang="en-US" sz="3199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ENDANGERED SPECIES FOUNDATION NATIONAL HUI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51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026548" y="1354714"/>
            <a:ext cx="6492139" cy="6580037"/>
            <a:chOff x="0" y="0"/>
            <a:chExt cx="16972913" cy="172027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972913" cy="17202713"/>
            </a:xfrm>
            <a:custGeom>
              <a:avLst/>
              <a:gdLst/>
              <a:ahLst/>
              <a:cxnLst/>
              <a:rect l="l" t="t" r="r" b="b"/>
              <a:pathLst>
                <a:path w="16972913" h="17202713">
                  <a:moveTo>
                    <a:pt x="8486449" y="0"/>
                  </a:moveTo>
                  <a:lnTo>
                    <a:pt x="8486466" y="0"/>
                  </a:lnTo>
                  <a:cubicBezTo>
                    <a:pt x="13173402" y="1"/>
                    <a:pt x="16972913" y="3850956"/>
                    <a:pt x="16972913" y="8601349"/>
                  </a:cubicBezTo>
                  <a:lnTo>
                    <a:pt x="16972913" y="17202713"/>
                  </a:lnTo>
                  <a:lnTo>
                    <a:pt x="0" y="17202713"/>
                  </a:lnTo>
                  <a:lnTo>
                    <a:pt x="0" y="8601349"/>
                  </a:lnTo>
                  <a:cubicBezTo>
                    <a:pt x="0" y="3850955"/>
                    <a:pt x="3799513" y="0"/>
                    <a:pt x="8486449" y="0"/>
                  </a:cubicBezTo>
                  <a:close/>
                </a:path>
              </a:pathLst>
            </a:custGeom>
            <a:blipFill>
              <a:blip r:embed="rId2"/>
              <a:stretch>
                <a:fillRect l="-43439" r="-8867"/>
              </a:stretch>
            </a:blipFill>
          </p:spPr>
          <p:txBody>
            <a:bodyPr/>
            <a:lstStyle/>
            <a:p>
              <a:endParaRPr lang="en-NZ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6596" y="676275"/>
            <a:ext cx="11488458" cy="2799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72"/>
              </a:lnSpc>
            </a:pPr>
            <a:r>
              <a:rPr lang="en-US" sz="10772" b="1" spc="-592">
                <a:solidFill>
                  <a:srgbClr val="E3E2DE"/>
                </a:solidFill>
                <a:latin typeface="Aileron Bold"/>
                <a:ea typeface="Aileron Bold"/>
                <a:cs typeface="Aileron Bold"/>
                <a:sym typeface="Aileron Bold"/>
              </a:rPr>
              <a:t>Connection through “isolation”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951446" y="4059835"/>
            <a:ext cx="6803911" cy="567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7"/>
              </a:lnSpc>
            </a:pPr>
            <a:r>
              <a:rPr lang="en-US" sz="2198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Our relationship with Mauri begins with our ability to connect with the ao taiao, the environment.</a:t>
            </a:r>
          </a:p>
          <a:p>
            <a:pPr algn="just">
              <a:lnSpc>
                <a:spcPts val="2637"/>
              </a:lnSpc>
            </a:pPr>
            <a:endParaRPr lang="en-US" sz="2198">
              <a:solidFill>
                <a:srgbClr val="E3E2DE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algn="just">
              <a:lnSpc>
                <a:spcPts val="2637"/>
              </a:lnSpc>
            </a:pPr>
            <a:r>
              <a:rPr lang="en-US" sz="2198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We do this through: </a:t>
            </a:r>
          </a:p>
          <a:p>
            <a:pPr algn="just">
              <a:lnSpc>
                <a:spcPts val="2637"/>
              </a:lnSpc>
            </a:pPr>
            <a:endParaRPr lang="en-US" sz="2198">
              <a:solidFill>
                <a:srgbClr val="E3E2DE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marL="474586" lvl="1" indent="-237293" algn="just">
              <a:lnSpc>
                <a:spcPts val="2637"/>
              </a:lnSpc>
              <a:buFont typeface="Arial"/>
              <a:buChar char="•"/>
            </a:pPr>
            <a:r>
              <a:rPr lang="en-US" sz="2198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Kōrero tuku iho - learning the stories and knowledge passed down through generations</a:t>
            </a:r>
          </a:p>
          <a:p>
            <a:pPr marL="474586" lvl="1" indent="-237293" algn="just">
              <a:lnSpc>
                <a:spcPts val="2637"/>
              </a:lnSpc>
              <a:buFont typeface="Arial"/>
              <a:buChar char="•"/>
            </a:pPr>
            <a:r>
              <a:rPr lang="en-US" sz="2198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Mahinga kai - connecting with the places, resources and practices that sustain us</a:t>
            </a:r>
          </a:p>
          <a:p>
            <a:pPr marL="474586" lvl="1" indent="-237293" algn="just">
              <a:lnSpc>
                <a:spcPts val="2637"/>
              </a:lnSpc>
              <a:buFont typeface="Arial"/>
              <a:buChar char="•"/>
            </a:pPr>
            <a:r>
              <a:rPr lang="en-US" sz="2198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Whakapapa - recognising the relationships and connections between people, whenua and taiao</a:t>
            </a:r>
          </a:p>
          <a:p>
            <a:pPr marL="474586" lvl="1" indent="-237293" algn="just">
              <a:lnSpc>
                <a:spcPts val="2637"/>
              </a:lnSpc>
              <a:buFont typeface="Arial"/>
              <a:buChar char="•"/>
            </a:pPr>
            <a:r>
              <a:rPr lang="en-US" sz="2198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Our own experiences - the ways we each learn and engage with the environment. </a:t>
            </a:r>
          </a:p>
          <a:p>
            <a:pPr algn="just">
              <a:lnSpc>
                <a:spcPts val="2637"/>
              </a:lnSpc>
            </a:pPr>
            <a:endParaRPr lang="en-US" sz="2198" u="none" strike="noStrike">
              <a:solidFill>
                <a:srgbClr val="E3E2DE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marL="0" lvl="1" indent="0" algn="just">
              <a:lnSpc>
                <a:spcPts val="2637"/>
              </a:lnSpc>
            </a:pPr>
            <a:endParaRPr lang="en-US" sz="2198" u="none" strike="noStrike">
              <a:solidFill>
                <a:srgbClr val="E3E2DE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3918221" y="5657387"/>
            <a:ext cx="4600466" cy="4804113"/>
            <a:chOff x="0" y="0"/>
            <a:chExt cx="16972913" cy="1772424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72913" cy="17724247"/>
            </a:xfrm>
            <a:custGeom>
              <a:avLst/>
              <a:gdLst/>
              <a:ahLst/>
              <a:cxnLst/>
              <a:rect l="l" t="t" r="r" b="b"/>
              <a:pathLst>
                <a:path w="16972913" h="17724247">
                  <a:moveTo>
                    <a:pt x="8486449" y="0"/>
                  </a:moveTo>
                  <a:lnTo>
                    <a:pt x="8486466" y="0"/>
                  </a:lnTo>
                  <a:cubicBezTo>
                    <a:pt x="13173402" y="1"/>
                    <a:pt x="16972913" y="3967705"/>
                    <a:pt x="16972913" y="8862116"/>
                  </a:cubicBezTo>
                  <a:lnTo>
                    <a:pt x="16972913" y="17724247"/>
                  </a:lnTo>
                  <a:lnTo>
                    <a:pt x="0" y="17724247"/>
                  </a:lnTo>
                  <a:lnTo>
                    <a:pt x="0" y="8862116"/>
                  </a:lnTo>
                  <a:cubicBezTo>
                    <a:pt x="0" y="3967704"/>
                    <a:pt x="3799513" y="0"/>
                    <a:pt x="8486449" y="0"/>
                  </a:cubicBezTo>
                  <a:close/>
                </a:path>
              </a:pathLst>
            </a:custGeom>
            <a:blipFill>
              <a:blip r:embed="rId3"/>
              <a:stretch>
                <a:fillRect t="-43596"/>
              </a:stretch>
            </a:blipFill>
          </p:spPr>
          <p:txBody>
            <a:bodyPr/>
            <a:lstStyle/>
            <a:p>
              <a:endParaRPr lang="en-NZ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77698" y="6668016"/>
            <a:ext cx="3814712" cy="3618984"/>
            <a:chOff x="0" y="0"/>
            <a:chExt cx="18682838" cy="1772424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682838" cy="17724247"/>
            </a:xfrm>
            <a:custGeom>
              <a:avLst/>
              <a:gdLst/>
              <a:ahLst/>
              <a:cxnLst/>
              <a:rect l="l" t="t" r="r" b="b"/>
              <a:pathLst>
                <a:path w="18682838" h="17724247">
                  <a:moveTo>
                    <a:pt x="9341410" y="0"/>
                  </a:moveTo>
                  <a:lnTo>
                    <a:pt x="9341430" y="0"/>
                  </a:lnTo>
                  <a:cubicBezTo>
                    <a:pt x="14500547" y="1"/>
                    <a:pt x="18682838" y="3967705"/>
                    <a:pt x="18682838" y="8862116"/>
                  </a:cubicBezTo>
                  <a:lnTo>
                    <a:pt x="18682838" y="17724247"/>
                  </a:lnTo>
                  <a:lnTo>
                    <a:pt x="0" y="17724247"/>
                  </a:lnTo>
                  <a:lnTo>
                    <a:pt x="0" y="8862116"/>
                  </a:lnTo>
                  <a:cubicBezTo>
                    <a:pt x="0" y="3967704"/>
                    <a:pt x="4182292" y="0"/>
                    <a:pt x="9341410" y="0"/>
                  </a:cubicBezTo>
                  <a:close/>
                </a:path>
              </a:pathLst>
            </a:custGeom>
            <a:blipFill>
              <a:blip r:embed="rId4"/>
              <a:stretch>
                <a:fillRect b="-40715"/>
              </a:stretch>
            </a:blipFill>
          </p:spPr>
          <p:txBody>
            <a:bodyPr/>
            <a:lstStyle/>
            <a:p>
              <a:endParaRPr lang="en-NZ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541372" y="2846746"/>
            <a:ext cx="4876851" cy="6964004"/>
            <a:chOff x="0" y="0"/>
            <a:chExt cx="12749938" cy="182065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49938" cy="18206546"/>
            </a:xfrm>
            <a:custGeom>
              <a:avLst/>
              <a:gdLst/>
              <a:ahLst/>
              <a:cxnLst/>
              <a:rect l="l" t="t" r="r" b="b"/>
              <a:pathLst>
                <a:path w="12749938" h="18206546">
                  <a:moveTo>
                    <a:pt x="11693193" y="2003457"/>
                  </a:moveTo>
                  <a:lnTo>
                    <a:pt x="11509478" y="2003457"/>
                  </a:lnTo>
                  <a:lnTo>
                    <a:pt x="11509478" y="1798001"/>
                  </a:lnTo>
                  <a:cubicBezTo>
                    <a:pt x="11509478" y="1321141"/>
                    <a:pt x="11376821" y="863812"/>
                    <a:pt x="11140687" y="526621"/>
                  </a:cubicBezTo>
                  <a:cubicBezTo>
                    <a:pt x="10904555" y="189430"/>
                    <a:pt x="10584290" y="-1"/>
                    <a:pt x="10250347" y="0"/>
                  </a:cubicBezTo>
                  <a:lnTo>
                    <a:pt x="2499590" y="0"/>
                  </a:lnTo>
                  <a:cubicBezTo>
                    <a:pt x="2165648" y="0"/>
                    <a:pt x="1845383" y="189431"/>
                    <a:pt x="1609250" y="526622"/>
                  </a:cubicBezTo>
                  <a:cubicBezTo>
                    <a:pt x="1373117" y="863812"/>
                    <a:pt x="1240459" y="1321141"/>
                    <a:pt x="1240459" y="1798001"/>
                  </a:cubicBezTo>
                  <a:lnTo>
                    <a:pt x="1240459" y="2003457"/>
                  </a:lnTo>
                  <a:lnTo>
                    <a:pt x="1056744" y="2003457"/>
                  </a:lnTo>
                  <a:cubicBezTo>
                    <a:pt x="776478" y="2003457"/>
                    <a:pt x="507691" y="2162440"/>
                    <a:pt x="309513" y="2445433"/>
                  </a:cubicBezTo>
                  <a:cubicBezTo>
                    <a:pt x="111335" y="2728426"/>
                    <a:pt x="0" y="3112247"/>
                    <a:pt x="0" y="3512459"/>
                  </a:cubicBezTo>
                  <a:lnTo>
                    <a:pt x="0" y="14694088"/>
                  </a:lnTo>
                  <a:cubicBezTo>
                    <a:pt x="0" y="15094299"/>
                    <a:pt x="111335" y="15478120"/>
                    <a:pt x="309513" y="15761112"/>
                  </a:cubicBezTo>
                  <a:cubicBezTo>
                    <a:pt x="507691" y="16044104"/>
                    <a:pt x="776478" y="16203089"/>
                    <a:pt x="1056744" y="16203087"/>
                  </a:cubicBezTo>
                  <a:lnTo>
                    <a:pt x="1240459" y="16203087"/>
                  </a:lnTo>
                  <a:lnTo>
                    <a:pt x="1240459" y="16408544"/>
                  </a:lnTo>
                  <a:cubicBezTo>
                    <a:pt x="1240460" y="17401553"/>
                    <a:pt x="1804192" y="18206546"/>
                    <a:pt x="2499590" y="18206546"/>
                  </a:cubicBezTo>
                  <a:lnTo>
                    <a:pt x="10250347" y="18206546"/>
                  </a:lnTo>
                  <a:cubicBezTo>
                    <a:pt x="10584290" y="18206546"/>
                    <a:pt x="10904555" y="18017114"/>
                    <a:pt x="11140687" y="17679925"/>
                  </a:cubicBezTo>
                  <a:cubicBezTo>
                    <a:pt x="11376820" y="17342734"/>
                    <a:pt x="11509478" y="16885405"/>
                    <a:pt x="11509478" y="16408544"/>
                  </a:cubicBezTo>
                  <a:lnTo>
                    <a:pt x="11509478" y="16203087"/>
                  </a:lnTo>
                  <a:lnTo>
                    <a:pt x="11693193" y="16203087"/>
                  </a:lnTo>
                  <a:cubicBezTo>
                    <a:pt x="11973460" y="16203087"/>
                    <a:pt x="12242247" y="16044104"/>
                    <a:pt x="12440425" y="15761111"/>
                  </a:cubicBezTo>
                  <a:cubicBezTo>
                    <a:pt x="12638602" y="15478120"/>
                    <a:pt x="12749938" y="15094299"/>
                    <a:pt x="12749938" y="14694088"/>
                  </a:cubicBezTo>
                  <a:lnTo>
                    <a:pt x="12749938" y="3512459"/>
                  </a:lnTo>
                  <a:cubicBezTo>
                    <a:pt x="12749938" y="3112247"/>
                    <a:pt x="12638602" y="2728426"/>
                    <a:pt x="12440425" y="2445433"/>
                  </a:cubicBezTo>
                  <a:cubicBezTo>
                    <a:pt x="12242247" y="2162441"/>
                    <a:pt x="11973460" y="2003457"/>
                    <a:pt x="11693193" y="2003457"/>
                  </a:cubicBezTo>
                  <a:close/>
                </a:path>
              </a:pathLst>
            </a:custGeom>
            <a:blipFill>
              <a:blip r:embed="rId2"/>
              <a:stretch>
                <a:fillRect l="-3548" r="-3548"/>
              </a:stretch>
            </a:blipFill>
          </p:spPr>
          <p:txBody>
            <a:bodyPr/>
            <a:lstStyle/>
            <a:p>
              <a:endParaRPr lang="en-NZ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76250" y="2846746"/>
            <a:ext cx="4876851" cy="6964004"/>
            <a:chOff x="0" y="0"/>
            <a:chExt cx="12749938" cy="1820654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749938" cy="18206546"/>
            </a:xfrm>
            <a:custGeom>
              <a:avLst/>
              <a:gdLst/>
              <a:ahLst/>
              <a:cxnLst/>
              <a:rect l="l" t="t" r="r" b="b"/>
              <a:pathLst>
                <a:path w="12749938" h="18206546">
                  <a:moveTo>
                    <a:pt x="11693193" y="2003457"/>
                  </a:moveTo>
                  <a:lnTo>
                    <a:pt x="11509478" y="2003457"/>
                  </a:lnTo>
                  <a:lnTo>
                    <a:pt x="11509478" y="1798001"/>
                  </a:lnTo>
                  <a:cubicBezTo>
                    <a:pt x="11509478" y="1321141"/>
                    <a:pt x="11376821" y="863812"/>
                    <a:pt x="11140687" y="526621"/>
                  </a:cubicBezTo>
                  <a:cubicBezTo>
                    <a:pt x="10904555" y="189430"/>
                    <a:pt x="10584290" y="-1"/>
                    <a:pt x="10250347" y="0"/>
                  </a:cubicBezTo>
                  <a:lnTo>
                    <a:pt x="2499590" y="0"/>
                  </a:lnTo>
                  <a:cubicBezTo>
                    <a:pt x="2165648" y="0"/>
                    <a:pt x="1845383" y="189431"/>
                    <a:pt x="1609250" y="526622"/>
                  </a:cubicBezTo>
                  <a:cubicBezTo>
                    <a:pt x="1373117" y="863812"/>
                    <a:pt x="1240459" y="1321141"/>
                    <a:pt x="1240459" y="1798001"/>
                  </a:cubicBezTo>
                  <a:lnTo>
                    <a:pt x="1240459" y="2003457"/>
                  </a:lnTo>
                  <a:lnTo>
                    <a:pt x="1056744" y="2003457"/>
                  </a:lnTo>
                  <a:cubicBezTo>
                    <a:pt x="776478" y="2003457"/>
                    <a:pt x="507691" y="2162440"/>
                    <a:pt x="309513" y="2445433"/>
                  </a:cubicBezTo>
                  <a:cubicBezTo>
                    <a:pt x="111335" y="2728426"/>
                    <a:pt x="0" y="3112247"/>
                    <a:pt x="0" y="3512459"/>
                  </a:cubicBezTo>
                  <a:lnTo>
                    <a:pt x="0" y="14694088"/>
                  </a:lnTo>
                  <a:cubicBezTo>
                    <a:pt x="0" y="15094299"/>
                    <a:pt x="111335" y="15478120"/>
                    <a:pt x="309513" y="15761112"/>
                  </a:cubicBezTo>
                  <a:cubicBezTo>
                    <a:pt x="507691" y="16044104"/>
                    <a:pt x="776478" y="16203089"/>
                    <a:pt x="1056744" y="16203087"/>
                  </a:cubicBezTo>
                  <a:lnTo>
                    <a:pt x="1240459" y="16203087"/>
                  </a:lnTo>
                  <a:lnTo>
                    <a:pt x="1240459" y="16408544"/>
                  </a:lnTo>
                  <a:cubicBezTo>
                    <a:pt x="1240460" y="17401553"/>
                    <a:pt x="1804192" y="18206546"/>
                    <a:pt x="2499590" y="18206546"/>
                  </a:cubicBezTo>
                  <a:lnTo>
                    <a:pt x="10250347" y="18206546"/>
                  </a:lnTo>
                  <a:cubicBezTo>
                    <a:pt x="10584290" y="18206546"/>
                    <a:pt x="10904555" y="18017114"/>
                    <a:pt x="11140687" y="17679925"/>
                  </a:cubicBezTo>
                  <a:cubicBezTo>
                    <a:pt x="11376820" y="17342734"/>
                    <a:pt x="11509478" y="16885405"/>
                    <a:pt x="11509478" y="16408544"/>
                  </a:cubicBezTo>
                  <a:lnTo>
                    <a:pt x="11509478" y="16203087"/>
                  </a:lnTo>
                  <a:lnTo>
                    <a:pt x="11693193" y="16203087"/>
                  </a:lnTo>
                  <a:cubicBezTo>
                    <a:pt x="11973460" y="16203087"/>
                    <a:pt x="12242247" y="16044104"/>
                    <a:pt x="12440425" y="15761111"/>
                  </a:cubicBezTo>
                  <a:cubicBezTo>
                    <a:pt x="12638602" y="15478120"/>
                    <a:pt x="12749938" y="15094299"/>
                    <a:pt x="12749938" y="14694088"/>
                  </a:cubicBezTo>
                  <a:lnTo>
                    <a:pt x="12749938" y="3512459"/>
                  </a:lnTo>
                  <a:cubicBezTo>
                    <a:pt x="12749938" y="3112247"/>
                    <a:pt x="12638602" y="2728426"/>
                    <a:pt x="12440425" y="2445433"/>
                  </a:cubicBezTo>
                  <a:cubicBezTo>
                    <a:pt x="12242247" y="2162441"/>
                    <a:pt x="11973460" y="2003457"/>
                    <a:pt x="11693193" y="2003457"/>
                  </a:cubicBezTo>
                  <a:close/>
                </a:path>
              </a:pathLst>
            </a:custGeom>
            <a:blipFill>
              <a:blip r:embed="rId3"/>
              <a:stretch>
                <a:fillRect l="-3548" r="-3548"/>
              </a:stretch>
            </a:blipFill>
          </p:spPr>
          <p:txBody>
            <a:bodyPr/>
            <a:lstStyle/>
            <a:p>
              <a:endParaRPr lang="en-NZ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76250" y="442022"/>
            <a:ext cx="17577669" cy="1764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0"/>
              </a:lnSpc>
            </a:pPr>
            <a:r>
              <a:rPr lang="en-US" sz="13200" b="1" spc="-726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Experiences with Mauri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255690" y="3385865"/>
            <a:ext cx="6321567" cy="501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 b="1" spc="-43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We</a:t>
            </a:r>
            <a:r>
              <a:rPr lang="en-US" sz="2199" b="1" u="none" strike="noStrike" spc="-43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 need to consider how we have been taught to see the world.</a:t>
            </a:r>
          </a:p>
          <a:p>
            <a:pPr algn="l">
              <a:lnSpc>
                <a:spcPts val="2639"/>
              </a:lnSpc>
              <a:spcBef>
                <a:spcPct val="0"/>
              </a:spcBef>
            </a:pPr>
            <a:endParaRPr lang="en-US" sz="2199" b="1" u="none" strike="noStrike" spc="-43">
              <a:solidFill>
                <a:srgbClr val="1351AA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  <a:p>
            <a:pPr marL="474976" lvl="1" indent="-237488" algn="l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u="none" strike="noStrike" spc="-43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Are humans separate from nature or are we part of it?</a:t>
            </a:r>
          </a:p>
          <a:p>
            <a:pPr marL="474976" lvl="1" indent="-237488" algn="l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u="none" strike="noStrike" spc="-43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Can nature speak to and through me?</a:t>
            </a:r>
          </a:p>
          <a:p>
            <a:pPr marL="474976" lvl="1" indent="-237488" algn="l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u="none" strike="noStrike" spc="-43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Do we see taiao as a resource or as a relationship?</a:t>
            </a:r>
          </a:p>
          <a:p>
            <a:pPr marL="474976" lvl="1" indent="-237488" algn="l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u="none" strike="noStrike" spc="-43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Do we ask what the environment can benefit to us  or what our responsibility is with it?</a:t>
            </a:r>
          </a:p>
          <a:p>
            <a:pPr marL="474976" lvl="1" indent="-237488" algn="l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u="none" strike="noStrike" spc="-43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Do we see ourselves as individuals  or as part of a wider network of connection?</a:t>
            </a:r>
          </a:p>
          <a:p>
            <a:pPr algn="l">
              <a:lnSpc>
                <a:spcPts val="2639"/>
              </a:lnSpc>
              <a:spcBef>
                <a:spcPct val="0"/>
              </a:spcBef>
            </a:pPr>
            <a:endParaRPr lang="en-US" sz="2199" u="none" strike="noStrike" spc="-43">
              <a:solidFill>
                <a:srgbClr val="1351AA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marL="0" lvl="1" indent="0" algn="l">
              <a:lnSpc>
                <a:spcPts val="2639"/>
              </a:lnSpc>
              <a:spcBef>
                <a:spcPct val="0"/>
              </a:spcBef>
            </a:pPr>
            <a:endParaRPr lang="en-US" sz="2199" u="none" strike="noStrike" spc="-43">
              <a:solidFill>
                <a:srgbClr val="1351AA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51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62865" y="9056114"/>
            <a:ext cx="3281439" cy="694492"/>
            <a:chOff x="0" y="0"/>
            <a:chExt cx="1920219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20219" cy="406400"/>
            </a:xfrm>
            <a:custGeom>
              <a:avLst/>
              <a:gdLst/>
              <a:ahLst/>
              <a:cxnLst/>
              <a:rect l="l" t="t" r="r" b="b"/>
              <a:pathLst>
                <a:path w="1920219" h="406400">
                  <a:moveTo>
                    <a:pt x="1717019" y="0"/>
                  </a:moveTo>
                  <a:cubicBezTo>
                    <a:pt x="1829243" y="0"/>
                    <a:pt x="1920219" y="90976"/>
                    <a:pt x="1920219" y="203200"/>
                  </a:cubicBezTo>
                  <a:cubicBezTo>
                    <a:pt x="1920219" y="315424"/>
                    <a:pt x="1829243" y="406400"/>
                    <a:pt x="171701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ln w="19050" cap="sq">
              <a:solidFill>
                <a:srgbClr val="E3E2DE"/>
              </a:solidFill>
              <a:prstDash val="solid"/>
              <a:miter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1920219" cy="377825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marL="0" lvl="0" indent="0" algn="ctr">
                <a:lnSpc>
                  <a:spcPts val="23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462865" y="2286000"/>
            <a:ext cx="6492139" cy="6580037"/>
            <a:chOff x="0" y="0"/>
            <a:chExt cx="16972913" cy="17202712"/>
          </a:xfrm>
        </p:grpSpPr>
        <p:sp>
          <p:nvSpPr>
            <p:cNvPr id="6" name="Freeform 6"/>
            <p:cNvSpPr/>
            <p:nvPr/>
          </p:nvSpPr>
          <p:spPr>
            <a:xfrm rot="-199783">
              <a:off x="-485257" y="133"/>
              <a:ext cx="17458821" cy="17680969"/>
            </a:xfrm>
            <a:custGeom>
              <a:avLst/>
              <a:gdLst/>
              <a:ahLst/>
              <a:cxnLst/>
              <a:rect l="l" t="t" r="r" b="b"/>
              <a:pathLst>
                <a:path w="17458821" h="17680969">
                  <a:moveTo>
                    <a:pt x="9471290" y="14387"/>
                  </a:moveTo>
                  <a:lnTo>
                    <a:pt x="9471308" y="14388"/>
                  </a:lnTo>
                  <a:cubicBezTo>
                    <a:pt x="14150331" y="286616"/>
                    <a:pt x="17719756" y="4351753"/>
                    <a:pt x="17443844" y="9094126"/>
                  </a:cubicBezTo>
                  <a:lnTo>
                    <a:pt x="16944259" y="17680970"/>
                  </a:lnTo>
                  <a:lnTo>
                    <a:pt x="0" y="16695149"/>
                  </a:lnTo>
                  <a:lnTo>
                    <a:pt x="499584" y="8108305"/>
                  </a:lnTo>
                  <a:cubicBezTo>
                    <a:pt x="775497" y="3365931"/>
                    <a:pt x="4792266" y="-257839"/>
                    <a:pt x="9471290" y="14387"/>
                  </a:cubicBezTo>
                  <a:close/>
                </a:path>
              </a:pathLst>
            </a:custGeom>
            <a:blipFill>
              <a:blip r:embed="rId2"/>
              <a:stretch>
                <a:fillRect l="-12591" t="-2438" r="-26261" b="-267"/>
              </a:stretch>
            </a:blipFill>
          </p:spPr>
          <p:txBody>
            <a:bodyPr/>
            <a:lstStyle/>
            <a:p>
              <a:endParaRPr lang="en-NZ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8399" y="593722"/>
            <a:ext cx="12039401" cy="3641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00"/>
              </a:lnSpc>
            </a:pPr>
            <a:r>
              <a:rPr lang="en-US" sz="14000" b="1" spc="-770">
                <a:solidFill>
                  <a:srgbClr val="E3E2DE"/>
                </a:solidFill>
                <a:latin typeface="Aileron Bold"/>
                <a:ea typeface="Aileron Bold"/>
                <a:cs typeface="Aileron Bold"/>
                <a:sym typeface="Aileron Bold"/>
              </a:rPr>
              <a:t>Mā te mauri e</a:t>
            </a:r>
          </a:p>
          <a:p>
            <a:pPr algn="l">
              <a:lnSpc>
                <a:spcPts val="14000"/>
              </a:lnSpc>
            </a:pPr>
            <a:r>
              <a:rPr lang="en-US" sz="14000" b="1" spc="-770">
                <a:solidFill>
                  <a:srgbClr val="E3E2DE"/>
                </a:solidFill>
                <a:latin typeface="Aileron Bold"/>
                <a:ea typeface="Aileron Bold"/>
                <a:cs typeface="Aileron Bold"/>
                <a:sym typeface="Aileron Bold"/>
              </a:rPr>
              <a:t>kōrero ana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16726" y="5004819"/>
            <a:ext cx="6803911" cy="501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7"/>
              </a:lnSpc>
            </a:pPr>
            <a:r>
              <a:rPr lang="en-US" sz="2198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Life around us is always communicating. The question is whether we know how to notice it. We don’t measure mauri throu</a:t>
            </a:r>
            <a:r>
              <a:rPr lang="en-US" sz="2198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gh numbers - we understand it through what we observe.</a:t>
            </a:r>
          </a:p>
          <a:p>
            <a:pPr algn="just">
              <a:lnSpc>
                <a:spcPts val="2637"/>
              </a:lnSpc>
            </a:pPr>
            <a:endParaRPr lang="en-US" sz="2198" u="none" strike="noStrike">
              <a:solidFill>
                <a:srgbClr val="E3E2DE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algn="just">
              <a:lnSpc>
                <a:spcPts val="2637"/>
              </a:lnSpc>
            </a:pPr>
            <a:r>
              <a:rPr lang="en-US" sz="2198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Through tohu, we see patterns and changes.</a:t>
            </a:r>
          </a:p>
          <a:p>
            <a:pPr algn="just">
              <a:lnSpc>
                <a:spcPts val="2637"/>
              </a:lnSpc>
            </a:pPr>
            <a:r>
              <a:rPr lang="en-US" sz="2198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Through our senses, we hear, smell, and experience a place. Through observation, we recognise condition and behaviour. Through intuition, we make sense of what it all means. </a:t>
            </a:r>
          </a:p>
          <a:p>
            <a:pPr algn="just">
              <a:lnSpc>
                <a:spcPts val="2637"/>
              </a:lnSpc>
            </a:pPr>
            <a:endParaRPr lang="en-US" sz="2198" u="none" strike="noStrike">
              <a:solidFill>
                <a:srgbClr val="E3E2DE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algn="just">
              <a:lnSpc>
                <a:spcPts val="2637"/>
              </a:lnSpc>
            </a:pPr>
            <a:r>
              <a:rPr lang="en-US" sz="2198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On their own, these are just pieces. But together, they give us a clear understanding of the mauri across all types of living systems.</a:t>
            </a:r>
          </a:p>
          <a:p>
            <a:pPr algn="just">
              <a:lnSpc>
                <a:spcPts val="2637"/>
              </a:lnSpc>
            </a:pPr>
            <a:endParaRPr lang="en-US" sz="2198" u="none" strike="noStrike">
              <a:solidFill>
                <a:srgbClr val="E3E2DE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462865" y="9270963"/>
            <a:ext cx="3281439" cy="360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89"/>
              </a:lnSpc>
              <a:spcBef>
                <a:spcPct val="0"/>
              </a:spcBef>
            </a:pPr>
            <a:r>
              <a:rPr lang="en-US" sz="2999" b="1" spc="-92">
                <a:solidFill>
                  <a:srgbClr val="E3E2DE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MIROMIRO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744304" y="9217622"/>
            <a:ext cx="3514996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999"/>
              </a:lnSpc>
            </a:pPr>
            <a:r>
              <a:rPr lang="en-US" sz="2499" b="1">
                <a:solidFill>
                  <a:srgbClr val="E3E2DE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East Coast, Ruatoria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6530" y="4264028"/>
            <a:ext cx="5441609" cy="315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0"/>
              </a:lnSpc>
              <a:spcBef>
                <a:spcPct val="0"/>
              </a:spcBef>
            </a:pPr>
            <a:r>
              <a:rPr lang="en-US" sz="2300" b="1" i="1">
                <a:solidFill>
                  <a:srgbClr val="E3E2DE"/>
                </a:solidFill>
                <a:latin typeface="Work Sans Bold Italics"/>
                <a:ea typeface="Work Sans Bold Italics"/>
                <a:cs typeface="Work Sans Bold Italics"/>
                <a:sym typeface="Work Sans Bold Italics"/>
              </a:rPr>
              <a:t>Letting mauri speak for itself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51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9532274" y="3359324"/>
            <a:ext cx="2410202" cy="539855"/>
            <a:chOff x="0" y="0"/>
            <a:chExt cx="1951343" cy="43707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51343" cy="437076"/>
            </a:xfrm>
            <a:custGeom>
              <a:avLst/>
              <a:gdLst/>
              <a:ahLst/>
              <a:cxnLst/>
              <a:rect l="l" t="t" r="r" b="b"/>
              <a:pathLst>
                <a:path w="1951343" h="437076">
                  <a:moveTo>
                    <a:pt x="1748143" y="0"/>
                  </a:moveTo>
                  <a:cubicBezTo>
                    <a:pt x="1860368" y="0"/>
                    <a:pt x="1951343" y="97843"/>
                    <a:pt x="1951343" y="218538"/>
                  </a:cubicBezTo>
                  <a:cubicBezTo>
                    <a:pt x="1951343" y="339233"/>
                    <a:pt x="1860368" y="437076"/>
                    <a:pt x="1748143" y="437076"/>
                  </a:cubicBezTo>
                  <a:lnTo>
                    <a:pt x="203200" y="437076"/>
                  </a:lnTo>
                  <a:cubicBezTo>
                    <a:pt x="90976" y="437076"/>
                    <a:pt x="0" y="339233"/>
                    <a:pt x="0" y="218538"/>
                  </a:cubicBezTo>
                  <a:cubicBezTo>
                    <a:pt x="0" y="9784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3E2DE"/>
            </a:solidFill>
            <a:ln w="28575" cap="sq">
              <a:solidFill>
                <a:srgbClr val="E3E2DE"/>
              </a:solidFill>
              <a:prstDash val="solid"/>
              <a:miter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1951343" cy="398976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marL="0" lvl="0" indent="0" algn="ctr">
                <a:lnSpc>
                  <a:spcPts val="30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6358020" y="3378269"/>
            <a:ext cx="2410202" cy="501965"/>
            <a:chOff x="0" y="0"/>
            <a:chExt cx="1951343" cy="406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51343" cy="406400"/>
            </a:xfrm>
            <a:custGeom>
              <a:avLst/>
              <a:gdLst/>
              <a:ahLst/>
              <a:cxnLst/>
              <a:rect l="l" t="t" r="r" b="b"/>
              <a:pathLst>
                <a:path w="1951343" h="406400">
                  <a:moveTo>
                    <a:pt x="1748143" y="0"/>
                  </a:moveTo>
                  <a:cubicBezTo>
                    <a:pt x="1860368" y="0"/>
                    <a:pt x="1951343" y="90976"/>
                    <a:pt x="1951343" y="203200"/>
                  </a:cubicBezTo>
                  <a:cubicBezTo>
                    <a:pt x="1951343" y="315424"/>
                    <a:pt x="1860368" y="406400"/>
                    <a:pt x="174814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3E2DE"/>
            </a:solidFill>
            <a:ln w="28575" cap="sq">
              <a:solidFill>
                <a:srgbClr val="E3E2DE"/>
              </a:solidFill>
              <a:prstDash val="solid"/>
              <a:miter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38100"/>
              <a:ext cx="1951343" cy="368300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marL="0" lvl="0" indent="0" algn="ctr">
                <a:lnSpc>
                  <a:spcPts val="30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892486" y="3397214"/>
            <a:ext cx="2410202" cy="501965"/>
            <a:chOff x="0" y="0"/>
            <a:chExt cx="1951343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51343" cy="406400"/>
            </a:xfrm>
            <a:custGeom>
              <a:avLst/>
              <a:gdLst/>
              <a:ahLst/>
              <a:cxnLst/>
              <a:rect l="l" t="t" r="r" b="b"/>
              <a:pathLst>
                <a:path w="1951343" h="406400">
                  <a:moveTo>
                    <a:pt x="1748143" y="0"/>
                  </a:moveTo>
                  <a:cubicBezTo>
                    <a:pt x="1860368" y="0"/>
                    <a:pt x="1951343" y="90976"/>
                    <a:pt x="1951343" y="203200"/>
                  </a:cubicBezTo>
                  <a:cubicBezTo>
                    <a:pt x="1951343" y="315424"/>
                    <a:pt x="1860368" y="406400"/>
                    <a:pt x="174814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3E2DE"/>
            </a:solidFill>
            <a:ln w="28575" cap="sq">
              <a:solidFill>
                <a:srgbClr val="E3E2DE"/>
              </a:solidFill>
              <a:prstDash val="solid"/>
              <a:miter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8100"/>
              <a:ext cx="1951343" cy="368300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marL="0" lvl="0" indent="0" algn="ctr">
                <a:lnSpc>
                  <a:spcPts val="30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83998" y="8175105"/>
            <a:ext cx="2720004" cy="609247"/>
            <a:chOff x="0" y="0"/>
            <a:chExt cx="1951343" cy="43707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51343" cy="437076"/>
            </a:xfrm>
            <a:custGeom>
              <a:avLst/>
              <a:gdLst/>
              <a:ahLst/>
              <a:cxnLst/>
              <a:rect l="l" t="t" r="r" b="b"/>
              <a:pathLst>
                <a:path w="1951343" h="437076">
                  <a:moveTo>
                    <a:pt x="1748143" y="0"/>
                  </a:moveTo>
                  <a:cubicBezTo>
                    <a:pt x="1860368" y="0"/>
                    <a:pt x="1951343" y="97843"/>
                    <a:pt x="1951343" y="218538"/>
                  </a:cubicBezTo>
                  <a:cubicBezTo>
                    <a:pt x="1951343" y="339233"/>
                    <a:pt x="1860368" y="437076"/>
                    <a:pt x="1748143" y="437076"/>
                  </a:cubicBezTo>
                  <a:lnTo>
                    <a:pt x="203200" y="437076"/>
                  </a:lnTo>
                  <a:cubicBezTo>
                    <a:pt x="90976" y="437076"/>
                    <a:pt x="0" y="339233"/>
                    <a:pt x="0" y="218538"/>
                  </a:cubicBezTo>
                  <a:cubicBezTo>
                    <a:pt x="0" y="9784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3E2DE"/>
            </a:solidFill>
            <a:ln w="28575" cap="sq">
              <a:solidFill>
                <a:srgbClr val="E3E2DE"/>
              </a:solidFill>
              <a:prstDash val="solid"/>
              <a:miter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38100"/>
              <a:ext cx="1951343" cy="398976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marL="0" lvl="0" indent="0" algn="ctr">
                <a:lnSpc>
                  <a:spcPts val="30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515593" y="4205120"/>
            <a:ext cx="13256815" cy="3578289"/>
            <a:chOff x="0" y="0"/>
            <a:chExt cx="3255614" cy="87875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255614" cy="878758"/>
            </a:xfrm>
            <a:custGeom>
              <a:avLst/>
              <a:gdLst/>
              <a:ahLst/>
              <a:cxnLst/>
              <a:rect l="l" t="t" r="r" b="b"/>
              <a:pathLst>
                <a:path w="3255614" h="878758">
                  <a:moveTo>
                    <a:pt x="1627807" y="878758"/>
                  </a:moveTo>
                  <a:lnTo>
                    <a:pt x="3255614" y="0"/>
                  </a:lnTo>
                  <a:lnTo>
                    <a:pt x="0" y="0"/>
                  </a:lnTo>
                  <a:lnTo>
                    <a:pt x="1627807" y="878758"/>
                  </a:lnTo>
                  <a:close/>
                </a:path>
              </a:pathLst>
            </a:custGeom>
            <a:solidFill>
              <a:srgbClr val="E3E2DE"/>
            </a:solidFill>
          </p:spPr>
          <p:txBody>
            <a:bodyPr/>
            <a:lstStyle/>
            <a:p>
              <a:endParaRPr lang="en-NZ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08690" y="72293"/>
              <a:ext cx="2238234" cy="3984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997808" y="3397214"/>
            <a:ext cx="2410202" cy="501965"/>
            <a:chOff x="0" y="0"/>
            <a:chExt cx="1951343" cy="4064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51343" cy="406400"/>
            </a:xfrm>
            <a:custGeom>
              <a:avLst/>
              <a:gdLst/>
              <a:ahLst/>
              <a:cxnLst/>
              <a:rect l="l" t="t" r="r" b="b"/>
              <a:pathLst>
                <a:path w="1951343" h="406400">
                  <a:moveTo>
                    <a:pt x="1748143" y="0"/>
                  </a:moveTo>
                  <a:cubicBezTo>
                    <a:pt x="1860368" y="0"/>
                    <a:pt x="1951343" y="90976"/>
                    <a:pt x="1951343" y="203200"/>
                  </a:cubicBezTo>
                  <a:cubicBezTo>
                    <a:pt x="1951343" y="315424"/>
                    <a:pt x="1860368" y="406400"/>
                    <a:pt x="174814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3E2DE"/>
            </a:solidFill>
            <a:ln w="28575" cap="sq">
              <a:solidFill>
                <a:srgbClr val="E3E2DE"/>
              </a:solidFill>
              <a:prstDash val="solid"/>
              <a:miter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38100"/>
              <a:ext cx="1951343" cy="368300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marL="0" lvl="0" indent="0" algn="ctr">
                <a:lnSpc>
                  <a:spcPts val="30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AutoShape 20"/>
          <p:cNvSpPr/>
          <p:nvPr/>
        </p:nvSpPr>
        <p:spPr>
          <a:xfrm flipV="1">
            <a:off x="4182479" y="3880234"/>
            <a:ext cx="0" cy="695345"/>
          </a:xfrm>
          <a:prstGeom prst="line">
            <a:avLst/>
          </a:prstGeom>
          <a:ln w="95250" cap="flat">
            <a:solidFill>
              <a:srgbClr val="E3E2D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sp>
        <p:nvSpPr>
          <p:cNvPr id="21" name="AutoShape 21"/>
          <p:cNvSpPr/>
          <p:nvPr/>
        </p:nvSpPr>
        <p:spPr>
          <a:xfrm flipV="1">
            <a:off x="7610746" y="3857448"/>
            <a:ext cx="0" cy="695345"/>
          </a:xfrm>
          <a:prstGeom prst="line">
            <a:avLst/>
          </a:prstGeom>
          <a:ln w="95250" cap="flat">
            <a:solidFill>
              <a:srgbClr val="E3E2D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sp>
        <p:nvSpPr>
          <p:cNvPr id="22" name="AutoShape 22"/>
          <p:cNvSpPr/>
          <p:nvPr/>
        </p:nvSpPr>
        <p:spPr>
          <a:xfrm flipV="1">
            <a:off x="10712798" y="3880234"/>
            <a:ext cx="0" cy="695345"/>
          </a:xfrm>
          <a:prstGeom prst="line">
            <a:avLst/>
          </a:prstGeom>
          <a:ln w="95250" cap="flat">
            <a:solidFill>
              <a:srgbClr val="E3E2D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sp>
        <p:nvSpPr>
          <p:cNvPr id="23" name="AutoShape 23"/>
          <p:cNvSpPr/>
          <p:nvPr/>
        </p:nvSpPr>
        <p:spPr>
          <a:xfrm flipV="1">
            <a:off x="14097587" y="3880234"/>
            <a:ext cx="0" cy="695345"/>
          </a:xfrm>
          <a:prstGeom prst="line">
            <a:avLst/>
          </a:prstGeom>
          <a:ln w="95250" cap="flat">
            <a:solidFill>
              <a:srgbClr val="E3E2D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sp>
        <p:nvSpPr>
          <p:cNvPr id="24" name="AutoShape 24"/>
          <p:cNvSpPr/>
          <p:nvPr/>
        </p:nvSpPr>
        <p:spPr>
          <a:xfrm flipV="1">
            <a:off x="9144000" y="7479760"/>
            <a:ext cx="0" cy="695345"/>
          </a:xfrm>
          <a:prstGeom prst="line">
            <a:avLst/>
          </a:prstGeom>
          <a:ln w="190500" cap="flat">
            <a:solidFill>
              <a:srgbClr val="E3E2D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grpSp>
        <p:nvGrpSpPr>
          <p:cNvPr id="25" name="Group 25"/>
          <p:cNvGrpSpPr/>
          <p:nvPr/>
        </p:nvGrpSpPr>
        <p:grpSpPr>
          <a:xfrm>
            <a:off x="2977378" y="9089152"/>
            <a:ext cx="2410202" cy="501965"/>
            <a:chOff x="0" y="0"/>
            <a:chExt cx="1951343" cy="4064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51343" cy="406400"/>
            </a:xfrm>
            <a:custGeom>
              <a:avLst/>
              <a:gdLst/>
              <a:ahLst/>
              <a:cxnLst/>
              <a:rect l="l" t="t" r="r" b="b"/>
              <a:pathLst>
                <a:path w="1951343" h="406400">
                  <a:moveTo>
                    <a:pt x="1748143" y="0"/>
                  </a:moveTo>
                  <a:cubicBezTo>
                    <a:pt x="1860368" y="0"/>
                    <a:pt x="1951343" y="90976"/>
                    <a:pt x="1951343" y="203200"/>
                  </a:cubicBezTo>
                  <a:cubicBezTo>
                    <a:pt x="1951343" y="315424"/>
                    <a:pt x="1860368" y="406400"/>
                    <a:pt x="174814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F63"/>
            </a:solidFill>
            <a:ln w="28575" cap="sq">
              <a:solidFill>
                <a:srgbClr val="E3E2DE"/>
              </a:solidFill>
              <a:prstDash val="solid"/>
              <a:miter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38100"/>
              <a:ext cx="1951343" cy="368300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marL="0" lvl="0" indent="0" algn="ctr">
                <a:lnSpc>
                  <a:spcPts val="30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409573" y="9108202"/>
            <a:ext cx="2410202" cy="501965"/>
            <a:chOff x="0" y="0"/>
            <a:chExt cx="1951343" cy="4064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51343" cy="406400"/>
            </a:xfrm>
            <a:custGeom>
              <a:avLst/>
              <a:gdLst/>
              <a:ahLst/>
              <a:cxnLst/>
              <a:rect l="l" t="t" r="r" b="b"/>
              <a:pathLst>
                <a:path w="1951343" h="406400">
                  <a:moveTo>
                    <a:pt x="1748143" y="0"/>
                  </a:moveTo>
                  <a:cubicBezTo>
                    <a:pt x="1860368" y="0"/>
                    <a:pt x="1951343" y="90976"/>
                    <a:pt x="1951343" y="203200"/>
                  </a:cubicBezTo>
                  <a:cubicBezTo>
                    <a:pt x="1951343" y="315424"/>
                    <a:pt x="1860368" y="406400"/>
                    <a:pt x="174814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38B6FF"/>
            </a:solidFill>
            <a:ln w="28575" cap="sq">
              <a:solidFill>
                <a:srgbClr val="E3E2DE"/>
              </a:solidFill>
              <a:prstDash val="solid"/>
              <a:miter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38100"/>
              <a:ext cx="1951343" cy="368300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marL="0" lvl="0" indent="0" algn="ctr">
                <a:lnSpc>
                  <a:spcPts val="30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532274" y="9108202"/>
            <a:ext cx="2410202" cy="501965"/>
            <a:chOff x="0" y="0"/>
            <a:chExt cx="1951343" cy="4064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951343" cy="406400"/>
            </a:xfrm>
            <a:custGeom>
              <a:avLst/>
              <a:gdLst/>
              <a:ahLst/>
              <a:cxnLst/>
              <a:rect l="l" t="t" r="r" b="b"/>
              <a:pathLst>
                <a:path w="1951343" h="406400">
                  <a:moveTo>
                    <a:pt x="1748143" y="0"/>
                  </a:moveTo>
                  <a:cubicBezTo>
                    <a:pt x="1860368" y="0"/>
                    <a:pt x="1951343" y="90976"/>
                    <a:pt x="1951343" y="203200"/>
                  </a:cubicBezTo>
                  <a:cubicBezTo>
                    <a:pt x="1951343" y="315424"/>
                    <a:pt x="1860368" y="406400"/>
                    <a:pt x="174814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914D"/>
            </a:solidFill>
            <a:ln w="28575" cap="sq">
              <a:solidFill>
                <a:srgbClr val="E3E2DE"/>
              </a:solidFill>
              <a:prstDash val="solid"/>
              <a:miter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38100"/>
              <a:ext cx="1951343" cy="368300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marL="0" lvl="0" indent="0" algn="ctr">
                <a:lnSpc>
                  <a:spcPts val="30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892486" y="9089152"/>
            <a:ext cx="2410202" cy="501965"/>
            <a:chOff x="0" y="0"/>
            <a:chExt cx="1951343" cy="4064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951343" cy="406400"/>
            </a:xfrm>
            <a:custGeom>
              <a:avLst/>
              <a:gdLst/>
              <a:ahLst/>
              <a:cxnLst/>
              <a:rect l="l" t="t" r="r" b="b"/>
              <a:pathLst>
                <a:path w="1951343" h="406400">
                  <a:moveTo>
                    <a:pt x="1748143" y="0"/>
                  </a:moveTo>
                  <a:cubicBezTo>
                    <a:pt x="1860368" y="0"/>
                    <a:pt x="1951343" y="90976"/>
                    <a:pt x="1951343" y="203200"/>
                  </a:cubicBezTo>
                  <a:cubicBezTo>
                    <a:pt x="1951343" y="315424"/>
                    <a:pt x="1860368" y="406400"/>
                    <a:pt x="174814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3131"/>
            </a:solidFill>
            <a:ln w="28575" cap="sq">
              <a:solidFill>
                <a:srgbClr val="E3E2DE"/>
              </a:solidFill>
              <a:prstDash val="solid"/>
              <a:miter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38100"/>
              <a:ext cx="1951343" cy="368300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marL="0" lvl="0" indent="0" algn="ctr">
                <a:lnSpc>
                  <a:spcPts val="30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7" name="Freeform 37"/>
          <p:cNvSpPr/>
          <p:nvPr/>
        </p:nvSpPr>
        <p:spPr>
          <a:xfrm>
            <a:off x="13113033" y="5737538"/>
            <a:ext cx="4379310" cy="2189655"/>
          </a:xfrm>
          <a:custGeom>
            <a:avLst/>
            <a:gdLst/>
            <a:ahLst/>
            <a:cxnLst/>
            <a:rect l="l" t="t" r="r" b="b"/>
            <a:pathLst>
              <a:path w="4379310" h="2189655">
                <a:moveTo>
                  <a:pt x="0" y="0"/>
                </a:moveTo>
                <a:lnTo>
                  <a:pt x="4379311" y="0"/>
                </a:lnTo>
                <a:lnTo>
                  <a:pt x="4379311" y="2189655"/>
                </a:lnTo>
                <a:lnTo>
                  <a:pt x="0" y="21896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1000"/>
            </a:blip>
            <a:stretch>
              <a:fillRect/>
            </a:stretch>
          </a:blipFill>
        </p:spPr>
        <p:txBody>
          <a:bodyPr/>
          <a:lstStyle/>
          <a:p>
            <a:endParaRPr lang="en-NZ"/>
          </a:p>
        </p:txBody>
      </p:sp>
      <p:sp>
        <p:nvSpPr>
          <p:cNvPr id="38" name="TextBox 38"/>
          <p:cNvSpPr txBox="1"/>
          <p:nvPr/>
        </p:nvSpPr>
        <p:spPr>
          <a:xfrm>
            <a:off x="361349" y="556266"/>
            <a:ext cx="17565302" cy="1833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00"/>
              </a:lnSpc>
            </a:pPr>
            <a:r>
              <a:rPr lang="en-US" sz="13700" b="1" spc="-753">
                <a:solidFill>
                  <a:srgbClr val="E3E2DE"/>
                </a:solidFill>
                <a:latin typeface="Aileron Heavy"/>
                <a:ea typeface="Aileron Heavy"/>
                <a:cs typeface="Aileron Heavy"/>
                <a:sym typeface="Aileron Heavy"/>
              </a:rPr>
              <a:t>MTMEKA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321479" y="3502019"/>
            <a:ext cx="1762861" cy="311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385"/>
              </a:lnSpc>
              <a:spcBef>
                <a:spcPct val="0"/>
              </a:spcBef>
            </a:pPr>
            <a:r>
              <a:rPr lang="en-US" sz="2168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TOHU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504335" y="3483074"/>
            <a:ext cx="2220678" cy="311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385"/>
              </a:lnSpc>
              <a:spcBef>
                <a:spcPct val="0"/>
              </a:spcBef>
            </a:pPr>
            <a:r>
              <a:rPr lang="en-US" sz="2168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SENSES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675286" y="3483074"/>
            <a:ext cx="2075025" cy="311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385"/>
              </a:lnSpc>
              <a:spcBef>
                <a:spcPct val="0"/>
              </a:spcBef>
            </a:pPr>
            <a:r>
              <a:rPr lang="en-US" sz="2168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OBSERVATION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035511" y="3520964"/>
            <a:ext cx="2220678" cy="311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385"/>
              </a:lnSpc>
              <a:spcBef>
                <a:spcPct val="0"/>
              </a:spcBef>
            </a:pPr>
            <a:r>
              <a:rPr lang="en-US" sz="2168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INTUITION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831379" y="5250392"/>
            <a:ext cx="2625242" cy="897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385"/>
              </a:lnSpc>
              <a:spcBef>
                <a:spcPct val="0"/>
              </a:spcBef>
            </a:pPr>
            <a:r>
              <a:rPr lang="en-US" sz="2168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THE PROCESS OF UNDERSTANDING MAURI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33661" y="8333551"/>
            <a:ext cx="2220678" cy="311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385"/>
              </a:lnSpc>
              <a:spcBef>
                <a:spcPct val="0"/>
              </a:spcBef>
            </a:pPr>
            <a:r>
              <a:rPr lang="en-US" sz="2168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INTERPRET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742083" y="2827297"/>
            <a:ext cx="2880791" cy="46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795"/>
              </a:lnSpc>
              <a:spcBef>
                <a:spcPct val="0"/>
              </a:spcBef>
            </a:pPr>
            <a:r>
              <a:rPr lang="en-US" sz="1632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Environmental signs which present themselves.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122725" y="2571887"/>
            <a:ext cx="2880791" cy="685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795"/>
              </a:lnSpc>
              <a:spcBef>
                <a:spcPct val="0"/>
              </a:spcBef>
            </a:pPr>
            <a:r>
              <a:rPr lang="en-US" sz="1632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What we physically experience: smell, taste, see, hear and feel.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9296979" y="2592200"/>
            <a:ext cx="2880791" cy="46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5"/>
              </a:lnSpc>
            </a:pPr>
            <a:r>
              <a:rPr lang="en-US" sz="1632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What we consciously </a:t>
            </a:r>
          </a:p>
          <a:p>
            <a:pPr marL="0" lvl="1" indent="0" algn="ctr">
              <a:lnSpc>
                <a:spcPts val="1795"/>
              </a:lnSpc>
              <a:spcBef>
                <a:spcPct val="0"/>
              </a:spcBef>
            </a:pPr>
            <a:r>
              <a:rPr lang="en-US" sz="1632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notice about our surroundings.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705455" y="2786256"/>
            <a:ext cx="2880791" cy="46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795"/>
              </a:lnSpc>
              <a:spcBef>
                <a:spcPct val="0"/>
              </a:spcBef>
            </a:pPr>
            <a:r>
              <a:rPr lang="en-US" sz="1632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What we know without needing to explain.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3301048" y="9193957"/>
            <a:ext cx="1762861" cy="311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385"/>
              </a:lnSpc>
              <a:spcBef>
                <a:spcPct val="0"/>
              </a:spcBef>
            </a:pPr>
            <a:r>
              <a:rPr lang="en-US" sz="2168" b="1">
                <a:solidFill>
                  <a:srgbClr val="E3E2DE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THRIVING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6733244" y="9213007"/>
            <a:ext cx="1762861" cy="311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385"/>
              </a:lnSpc>
              <a:spcBef>
                <a:spcPct val="0"/>
              </a:spcBef>
            </a:pPr>
            <a:r>
              <a:rPr lang="en-US" sz="2168" b="1">
                <a:solidFill>
                  <a:srgbClr val="E3E2DE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BALANCED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9855945" y="9213007"/>
            <a:ext cx="1762861" cy="311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385"/>
              </a:lnSpc>
              <a:spcBef>
                <a:spcPct val="0"/>
              </a:spcBef>
            </a:pPr>
            <a:r>
              <a:rPr lang="en-US" sz="2168" b="1">
                <a:solidFill>
                  <a:srgbClr val="E3E2DE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PRESSURED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947767" y="9193957"/>
            <a:ext cx="2299641" cy="311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385"/>
              </a:lnSpc>
              <a:spcBef>
                <a:spcPct val="0"/>
              </a:spcBef>
            </a:pPr>
            <a:r>
              <a:rPr lang="en-US" sz="2168" b="1">
                <a:solidFill>
                  <a:srgbClr val="E3E2DE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COMPROMISED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51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8381" y="1042474"/>
            <a:ext cx="16930919" cy="200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0"/>
              </a:lnSpc>
            </a:pPr>
            <a:r>
              <a:rPr lang="en-US" sz="15000" b="1" spc="-825">
                <a:solidFill>
                  <a:srgbClr val="E3E2DE"/>
                </a:solidFill>
                <a:latin typeface="Aileron Heavy"/>
                <a:ea typeface="Aileron Heavy"/>
                <a:cs typeface="Aileron Heavy"/>
                <a:sym typeface="Aileron Heavy"/>
              </a:rPr>
              <a:t>The response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87071" y="4982797"/>
            <a:ext cx="2773329" cy="154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419"/>
              </a:lnSpc>
              <a:spcBef>
                <a:spcPct val="0"/>
              </a:spcBef>
            </a:pPr>
            <a:r>
              <a:rPr lang="en-US" sz="2199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What are you bringing int</a:t>
            </a:r>
            <a:r>
              <a:rPr lang="en-US" sz="2199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o the space? Your purpose, your mindset, reasoning.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06422" y="4040538"/>
            <a:ext cx="3334628" cy="694492"/>
            <a:chOff x="0" y="0"/>
            <a:chExt cx="1951343" cy="406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51343" cy="406400"/>
            </a:xfrm>
            <a:custGeom>
              <a:avLst/>
              <a:gdLst/>
              <a:ahLst/>
              <a:cxnLst/>
              <a:rect l="l" t="t" r="r" b="b"/>
              <a:pathLst>
                <a:path w="1951343" h="406400">
                  <a:moveTo>
                    <a:pt x="1748143" y="0"/>
                  </a:moveTo>
                  <a:cubicBezTo>
                    <a:pt x="1860368" y="0"/>
                    <a:pt x="1951343" y="90976"/>
                    <a:pt x="1951343" y="203200"/>
                  </a:cubicBezTo>
                  <a:cubicBezTo>
                    <a:pt x="1951343" y="315424"/>
                    <a:pt x="1860368" y="406400"/>
                    <a:pt x="174814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3E2DE"/>
            </a:solidFill>
            <a:ln w="19050" cap="sq">
              <a:solidFill>
                <a:srgbClr val="E3E2DE"/>
              </a:solidFill>
              <a:prstDash val="solid"/>
              <a:miter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38100"/>
              <a:ext cx="1951343" cy="368300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marL="0" lvl="0" indent="0" algn="ctr">
                <a:lnSpc>
                  <a:spcPts val="30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54235" y="4168709"/>
            <a:ext cx="2439000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3300"/>
              </a:lnSpc>
              <a:spcBef>
                <a:spcPct val="0"/>
              </a:spcBef>
            </a:pPr>
            <a:r>
              <a:rPr lang="en-US" sz="3000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INTENTION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172566" y="6843194"/>
            <a:ext cx="3336255" cy="93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19"/>
              </a:lnSpc>
              <a:spcBef>
                <a:spcPct val="0"/>
              </a:spcBef>
            </a:pPr>
            <a:r>
              <a:rPr lang="en-US" sz="2199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What ar</a:t>
            </a:r>
            <a:r>
              <a:rPr lang="en-US" sz="2199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e you noticing?</a:t>
            </a:r>
          </a:p>
          <a:p>
            <a:pPr marL="0" lvl="1" indent="0" algn="ctr">
              <a:lnSpc>
                <a:spcPts val="2419"/>
              </a:lnSpc>
              <a:spcBef>
                <a:spcPct val="0"/>
              </a:spcBef>
            </a:pPr>
            <a:r>
              <a:rPr lang="en-US" sz="2199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What specifically stood out during measurement stage.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106162" y="5900600"/>
            <a:ext cx="3334628" cy="746914"/>
            <a:chOff x="0" y="0"/>
            <a:chExt cx="1951343" cy="43707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51343" cy="437076"/>
            </a:xfrm>
            <a:custGeom>
              <a:avLst/>
              <a:gdLst/>
              <a:ahLst/>
              <a:cxnLst/>
              <a:rect l="l" t="t" r="r" b="b"/>
              <a:pathLst>
                <a:path w="1951343" h="437076">
                  <a:moveTo>
                    <a:pt x="1748143" y="0"/>
                  </a:moveTo>
                  <a:cubicBezTo>
                    <a:pt x="1860368" y="0"/>
                    <a:pt x="1951343" y="97843"/>
                    <a:pt x="1951343" y="218538"/>
                  </a:cubicBezTo>
                  <a:cubicBezTo>
                    <a:pt x="1951343" y="339233"/>
                    <a:pt x="1860368" y="437076"/>
                    <a:pt x="1748143" y="437076"/>
                  </a:cubicBezTo>
                  <a:lnTo>
                    <a:pt x="203200" y="437076"/>
                  </a:lnTo>
                  <a:cubicBezTo>
                    <a:pt x="90976" y="437076"/>
                    <a:pt x="0" y="339233"/>
                    <a:pt x="0" y="218538"/>
                  </a:cubicBezTo>
                  <a:cubicBezTo>
                    <a:pt x="0" y="9784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3E2DE"/>
            </a:solidFill>
            <a:ln w="19050" cap="sq">
              <a:solidFill>
                <a:srgbClr val="E3E2DE"/>
              </a:solidFill>
              <a:prstDash val="solid"/>
              <a:miter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38100"/>
              <a:ext cx="1951343" cy="398976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marL="0" lvl="0" indent="0" algn="ctr">
                <a:lnSpc>
                  <a:spcPts val="30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304487" y="6054983"/>
            <a:ext cx="3072412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3300"/>
              </a:lnSpc>
              <a:spcBef>
                <a:spcPct val="0"/>
              </a:spcBef>
            </a:pPr>
            <a:r>
              <a:rPr lang="en-US" sz="3000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ATTENTION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360669" y="4981755"/>
            <a:ext cx="2293962" cy="2152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19"/>
              </a:lnSpc>
              <a:spcBef>
                <a:spcPct val="0"/>
              </a:spcBef>
            </a:pPr>
            <a:r>
              <a:rPr lang="en-US" sz="2199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What</a:t>
            </a:r>
            <a:r>
              <a:rPr lang="en-US" sz="2199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 do you do with that understanding?</a:t>
            </a:r>
          </a:p>
          <a:p>
            <a:pPr marL="0" lvl="1" indent="0" algn="ctr">
              <a:lnSpc>
                <a:spcPts val="2419"/>
              </a:lnSpc>
              <a:spcBef>
                <a:spcPct val="0"/>
              </a:spcBef>
            </a:pPr>
            <a:r>
              <a:rPr lang="en-US" sz="2199" u="none" strike="noStrike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 Reduce, support, restore and adjust behaviours.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840337" y="3989621"/>
            <a:ext cx="3334628" cy="694492"/>
            <a:chOff x="0" y="0"/>
            <a:chExt cx="1951343" cy="406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51343" cy="406400"/>
            </a:xfrm>
            <a:custGeom>
              <a:avLst/>
              <a:gdLst/>
              <a:ahLst/>
              <a:cxnLst/>
              <a:rect l="l" t="t" r="r" b="b"/>
              <a:pathLst>
                <a:path w="1951343" h="406400">
                  <a:moveTo>
                    <a:pt x="1748143" y="0"/>
                  </a:moveTo>
                  <a:cubicBezTo>
                    <a:pt x="1860368" y="0"/>
                    <a:pt x="1951343" y="90976"/>
                    <a:pt x="1951343" y="203200"/>
                  </a:cubicBezTo>
                  <a:cubicBezTo>
                    <a:pt x="1951343" y="315424"/>
                    <a:pt x="1860368" y="406400"/>
                    <a:pt x="174814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3E2DE"/>
            </a:solidFill>
            <a:ln w="19050" cap="sq">
              <a:solidFill>
                <a:srgbClr val="E3E2DE"/>
              </a:solidFill>
              <a:prstDash val="solid"/>
              <a:miter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38100"/>
              <a:ext cx="1951343" cy="368300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marL="0" lvl="0" indent="0" algn="ctr">
                <a:lnSpc>
                  <a:spcPts val="30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146729" y="4117792"/>
            <a:ext cx="2721844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3300"/>
              </a:lnSpc>
              <a:spcBef>
                <a:spcPct val="0"/>
              </a:spcBef>
            </a:pPr>
            <a:r>
              <a:rPr lang="en-US" sz="3000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ACTION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567638" y="7009564"/>
            <a:ext cx="3213941" cy="1237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419"/>
              </a:lnSpc>
              <a:spcBef>
                <a:spcPct val="0"/>
              </a:spcBef>
            </a:pPr>
            <a:r>
              <a:rPr lang="en-US" sz="2199">
                <a:solidFill>
                  <a:srgbClr val="E3E2DE"/>
                </a:solidFill>
                <a:latin typeface="Work Sans"/>
                <a:ea typeface="Work Sans"/>
                <a:cs typeface="Work Sans"/>
                <a:sym typeface="Work Sans"/>
              </a:rPr>
              <a:t>The impact on people, place, and the wider system - the state of mauri.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4446951" y="6134478"/>
            <a:ext cx="3334628" cy="694492"/>
            <a:chOff x="0" y="0"/>
            <a:chExt cx="1951343" cy="4064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51343" cy="406400"/>
            </a:xfrm>
            <a:custGeom>
              <a:avLst/>
              <a:gdLst/>
              <a:ahLst/>
              <a:cxnLst/>
              <a:rect l="l" t="t" r="r" b="b"/>
              <a:pathLst>
                <a:path w="1951343" h="406400">
                  <a:moveTo>
                    <a:pt x="1748143" y="0"/>
                  </a:moveTo>
                  <a:cubicBezTo>
                    <a:pt x="1860368" y="0"/>
                    <a:pt x="1951343" y="90976"/>
                    <a:pt x="1951343" y="203200"/>
                  </a:cubicBezTo>
                  <a:cubicBezTo>
                    <a:pt x="1951343" y="315424"/>
                    <a:pt x="1860368" y="406400"/>
                    <a:pt x="174814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E3E2DE"/>
            </a:solidFill>
            <a:ln w="19050" cap="sq">
              <a:solidFill>
                <a:srgbClr val="E3E2DE"/>
              </a:solidFill>
              <a:prstDash val="solid"/>
              <a:miter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38100"/>
              <a:ext cx="1951343" cy="368300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marL="0" lvl="0" indent="0" algn="ctr">
                <a:lnSpc>
                  <a:spcPts val="30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4578058" y="6283583"/>
            <a:ext cx="3072412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3300"/>
              </a:lnSpc>
              <a:spcBef>
                <a:spcPct val="0"/>
              </a:spcBef>
            </a:pPr>
            <a:r>
              <a:rPr lang="en-US" sz="3000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OUTCOME</a:t>
            </a:r>
          </a:p>
        </p:txBody>
      </p:sp>
      <p:sp>
        <p:nvSpPr>
          <p:cNvPr id="23" name="AutoShape 23"/>
          <p:cNvSpPr/>
          <p:nvPr/>
        </p:nvSpPr>
        <p:spPr>
          <a:xfrm>
            <a:off x="3841049" y="4387784"/>
            <a:ext cx="1265113" cy="1886273"/>
          </a:xfrm>
          <a:prstGeom prst="line">
            <a:avLst/>
          </a:prstGeom>
          <a:ln w="19050" cap="flat">
            <a:solidFill>
              <a:srgbClr val="E3E2D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sp>
        <p:nvSpPr>
          <p:cNvPr id="24" name="AutoShape 24"/>
          <p:cNvSpPr/>
          <p:nvPr/>
        </p:nvSpPr>
        <p:spPr>
          <a:xfrm flipH="1">
            <a:off x="8440790" y="4336867"/>
            <a:ext cx="1399547" cy="1937191"/>
          </a:xfrm>
          <a:prstGeom prst="line">
            <a:avLst/>
          </a:prstGeom>
          <a:ln w="19050" cap="flat">
            <a:solidFill>
              <a:srgbClr val="E3E2D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  <p:sp>
        <p:nvSpPr>
          <p:cNvPr id="25" name="AutoShape 25"/>
          <p:cNvSpPr/>
          <p:nvPr/>
        </p:nvSpPr>
        <p:spPr>
          <a:xfrm>
            <a:off x="13174964" y="4336867"/>
            <a:ext cx="1271986" cy="2144858"/>
          </a:xfrm>
          <a:prstGeom prst="line">
            <a:avLst/>
          </a:prstGeom>
          <a:ln w="19050" cap="flat">
            <a:solidFill>
              <a:srgbClr val="E3E2D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NZ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15238" y="476250"/>
            <a:ext cx="6901789" cy="6164671"/>
            <a:chOff x="0" y="0"/>
            <a:chExt cx="18043892" cy="161167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043892" cy="16116788"/>
            </a:xfrm>
            <a:custGeom>
              <a:avLst/>
              <a:gdLst/>
              <a:ahLst/>
              <a:cxnLst/>
              <a:rect l="l" t="t" r="r" b="b"/>
              <a:pathLst>
                <a:path w="18043892" h="16116788">
                  <a:moveTo>
                    <a:pt x="16548373" y="1773499"/>
                  </a:moveTo>
                  <a:lnTo>
                    <a:pt x="16288376" y="1773499"/>
                  </a:lnTo>
                  <a:lnTo>
                    <a:pt x="16288376" y="1591625"/>
                  </a:lnTo>
                  <a:cubicBezTo>
                    <a:pt x="16288376" y="1169500"/>
                    <a:pt x="16100637" y="764663"/>
                    <a:pt x="15766459" y="466175"/>
                  </a:cubicBezTo>
                  <a:cubicBezTo>
                    <a:pt x="15432280" y="167687"/>
                    <a:pt x="14979036" y="-1"/>
                    <a:pt x="14506437" y="0"/>
                  </a:cubicBezTo>
                  <a:lnTo>
                    <a:pt x="3537455" y="0"/>
                  </a:lnTo>
                  <a:cubicBezTo>
                    <a:pt x="3064855" y="0"/>
                    <a:pt x="2611612" y="167688"/>
                    <a:pt x="2277433" y="466176"/>
                  </a:cubicBezTo>
                  <a:cubicBezTo>
                    <a:pt x="1943255" y="764663"/>
                    <a:pt x="1755515" y="1169500"/>
                    <a:pt x="1755515" y="1591625"/>
                  </a:cubicBezTo>
                  <a:lnTo>
                    <a:pt x="1755515" y="1773499"/>
                  </a:lnTo>
                  <a:lnTo>
                    <a:pt x="1495520" y="1773499"/>
                  </a:lnTo>
                  <a:cubicBezTo>
                    <a:pt x="1098883" y="1773499"/>
                    <a:pt x="718491" y="1914234"/>
                    <a:pt x="438027" y="2164745"/>
                  </a:cubicBezTo>
                  <a:cubicBezTo>
                    <a:pt x="157563" y="2415256"/>
                    <a:pt x="0" y="2755022"/>
                    <a:pt x="0" y="3109297"/>
                  </a:cubicBezTo>
                  <a:lnTo>
                    <a:pt x="0" y="13007491"/>
                  </a:lnTo>
                  <a:cubicBezTo>
                    <a:pt x="0" y="13361766"/>
                    <a:pt x="157563" y="13701533"/>
                    <a:pt x="438027" y="13952043"/>
                  </a:cubicBezTo>
                  <a:cubicBezTo>
                    <a:pt x="718491" y="14202553"/>
                    <a:pt x="1098883" y="14343289"/>
                    <a:pt x="1495520" y="14343287"/>
                  </a:cubicBezTo>
                  <a:lnTo>
                    <a:pt x="1755515" y="14343287"/>
                  </a:lnTo>
                  <a:lnTo>
                    <a:pt x="1755515" y="14525163"/>
                  </a:lnTo>
                  <a:cubicBezTo>
                    <a:pt x="1755516" y="15404193"/>
                    <a:pt x="2553318" y="16116788"/>
                    <a:pt x="3537455" y="16116788"/>
                  </a:cubicBezTo>
                  <a:lnTo>
                    <a:pt x="14506437" y="16116788"/>
                  </a:lnTo>
                  <a:cubicBezTo>
                    <a:pt x="14979036" y="16116788"/>
                    <a:pt x="15432280" y="15949099"/>
                    <a:pt x="15766459" y="15650614"/>
                  </a:cubicBezTo>
                  <a:cubicBezTo>
                    <a:pt x="16100637" y="15352125"/>
                    <a:pt x="16288376" y="14947288"/>
                    <a:pt x="16288376" y="14525163"/>
                  </a:cubicBezTo>
                  <a:lnTo>
                    <a:pt x="16288376" y="14343287"/>
                  </a:lnTo>
                  <a:lnTo>
                    <a:pt x="16548373" y="14343287"/>
                  </a:lnTo>
                  <a:cubicBezTo>
                    <a:pt x="16945009" y="14343287"/>
                    <a:pt x="17325400" y="14202552"/>
                    <a:pt x="17605866" y="13952041"/>
                  </a:cubicBezTo>
                  <a:cubicBezTo>
                    <a:pt x="17886330" y="13701533"/>
                    <a:pt x="18043892" y="13361766"/>
                    <a:pt x="18043892" y="13007491"/>
                  </a:cubicBezTo>
                  <a:lnTo>
                    <a:pt x="18043892" y="3109297"/>
                  </a:lnTo>
                  <a:cubicBezTo>
                    <a:pt x="18043892" y="2755022"/>
                    <a:pt x="17886330" y="2415256"/>
                    <a:pt x="17605866" y="2164745"/>
                  </a:cubicBezTo>
                  <a:cubicBezTo>
                    <a:pt x="17325400" y="1914235"/>
                    <a:pt x="16945009" y="1773499"/>
                    <a:pt x="16548373" y="1773499"/>
                  </a:cubicBezTo>
                  <a:close/>
                </a:path>
              </a:pathLst>
            </a:custGeom>
            <a:blipFill>
              <a:blip r:embed="rId2"/>
              <a:stretch>
                <a:fillRect t="-42284" b="-25957"/>
              </a:stretch>
            </a:blipFill>
          </p:spPr>
          <p:txBody>
            <a:bodyPr/>
            <a:lstStyle/>
            <a:p>
              <a:endParaRPr lang="en-NZ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39942" y="7477125"/>
            <a:ext cx="5672413" cy="1293869"/>
            <a:chOff x="0" y="0"/>
            <a:chExt cx="1493969" cy="34077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93969" cy="340772"/>
            </a:xfrm>
            <a:custGeom>
              <a:avLst/>
              <a:gdLst/>
              <a:ahLst/>
              <a:cxnLst/>
              <a:rect l="l" t="t" r="r" b="b"/>
              <a:pathLst>
                <a:path w="1493969" h="340772">
                  <a:moveTo>
                    <a:pt x="69607" y="0"/>
                  </a:moveTo>
                  <a:lnTo>
                    <a:pt x="1424362" y="0"/>
                  </a:lnTo>
                  <a:cubicBezTo>
                    <a:pt x="1442823" y="0"/>
                    <a:pt x="1460528" y="7334"/>
                    <a:pt x="1473581" y="20387"/>
                  </a:cubicBezTo>
                  <a:cubicBezTo>
                    <a:pt x="1486635" y="33441"/>
                    <a:pt x="1493969" y="51146"/>
                    <a:pt x="1493969" y="69607"/>
                  </a:cubicBezTo>
                  <a:lnTo>
                    <a:pt x="1493969" y="271165"/>
                  </a:lnTo>
                  <a:cubicBezTo>
                    <a:pt x="1493969" y="289626"/>
                    <a:pt x="1486635" y="307331"/>
                    <a:pt x="1473581" y="320385"/>
                  </a:cubicBezTo>
                  <a:cubicBezTo>
                    <a:pt x="1460528" y="333439"/>
                    <a:pt x="1442823" y="340772"/>
                    <a:pt x="1424362" y="340772"/>
                  </a:cubicBezTo>
                  <a:lnTo>
                    <a:pt x="69607" y="340772"/>
                  </a:lnTo>
                  <a:cubicBezTo>
                    <a:pt x="51146" y="340772"/>
                    <a:pt x="33441" y="333439"/>
                    <a:pt x="20387" y="320385"/>
                  </a:cubicBezTo>
                  <a:cubicBezTo>
                    <a:pt x="7334" y="307331"/>
                    <a:pt x="0" y="289626"/>
                    <a:pt x="0" y="271165"/>
                  </a:cubicBezTo>
                  <a:lnTo>
                    <a:pt x="0" y="69607"/>
                  </a:lnTo>
                  <a:cubicBezTo>
                    <a:pt x="0" y="51146"/>
                    <a:pt x="7334" y="33441"/>
                    <a:pt x="20387" y="20387"/>
                  </a:cubicBezTo>
                  <a:cubicBezTo>
                    <a:pt x="33441" y="7334"/>
                    <a:pt x="51146" y="0"/>
                    <a:pt x="69607" y="0"/>
                  </a:cubicBezTo>
                  <a:close/>
                </a:path>
              </a:pathLst>
            </a:custGeom>
            <a:ln w="9525" cap="rnd">
              <a:solidFill>
                <a:srgbClr val="1351AA"/>
              </a:solidFill>
              <a:prstDash val="solid"/>
              <a:round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1493969" cy="312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76250" y="437270"/>
            <a:ext cx="8938988" cy="581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0"/>
              </a:lnSpc>
            </a:pPr>
            <a:r>
              <a:rPr lang="en-US" sz="15000" b="1" spc="-825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Engaging with </a:t>
            </a:r>
          </a:p>
          <a:p>
            <a:pPr algn="l">
              <a:lnSpc>
                <a:spcPts val="15000"/>
              </a:lnSpc>
            </a:pPr>
            <a:r>
              <a:rPr lang="en-US" sz="15000" b="1" spc="-825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Mauri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55268" y="7748140"/>
            <a:ext cx="4874346" cy="375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859"/>
              </a:lnSpc>
            </a:pPr>
            <a:r>
              <a:rPr lang="en-US" sz="2599" b="1">
                <a:solidFill>
                  <a:srgbClr val="1351AA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Mountain Tī Kouka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55268" y="8163797"/>
            <a:ext cx="4283070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420"/>
              </a:lnSpc>
            </a:pPr>
            <a:r>
              <a:rPr lang="en-US" sz="2200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RAUKŪMARA NGAHERE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15238" y="7467600"/>
            <a:ext cx="6850128" cy="167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just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I</a:t>
            </a:r>
            <a:r>
              <a:rPr lang="en-US" sz="2199" u="none" strike="noStrike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nstead of just talking about mauri, let’s work with it. Mauri isn’t a single measurement, its many strands woven together through relationship. Thats what we're going to action here today.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51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56736" y="3602346"/>
            <a:ext cx="4477043" cy="4477043"/>
            <a:chOff x="0" y="0"/>
            <a:chExt cx="13716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7994" y="0"/>
                  </a:moveTo>
                  <a:lnTo>
                    <a:pt x="6858008" y="0"/>
                  </a:lnTo>
                  <a:cubicBezTo>
                    <a:pt x="10645573" y="1"/>
                    <a:pt x="13716000" y="3070429"/>
                    <a:pt x="13716000" y="6857994"/>
                  </a:cubicBezTo>
                  <a:lnTo>
                    <a:pt x="13716000" y="13716000"/>
                  </a:lnTo>
                  <a:lnTo>
                    <a:pt x="0" y="13716000"/>
                  </a:lnTo>
                  <a:lnTo>
                    <a:pt x="0" y="6857994"/>
                  </a:lnTo>
                  <a:cubicBezTo>
                    <a:pt x="0" y="3070428"/>
                    <a:pt x="3070428" y="0"/>
                    <a:pt x="6857994" y="0"/>
                  </a:cubicBezTo>
                  <a:close/>
                </a:path>
              </a:pathLst>
            </a:custGeom>
            <a:blipFill>
              <a:blip r:embed="rId2"/>
              <a:stretch>
                <a:fillRect t="-9763" b="-40509"/>
              </a:stretch>
            </a:blipFill>
          </p:spPr>
          <p:txBody>
            <a:bodyPr/>
            <a:lstStyle/>
            <a:p>
              <a:endParaRPr lang="en-NZ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905628" y="3602346"/>
            <a:ext cx="4477043" cy="4477043"/>
            <a:chOff x="0" y="0"/>
            <a:chExt cx="13716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7994" y="0"/>
                  </a:moveTo>
                  <a:lnTo>
                    <a:pt x="6858008" y="0"/>
                  </a:lnTo>
                  <a:cubicBezTo>
                    <a:pt x="10645573" y="1"/>
                    <a:pt x="13716000" y="3070429"/>
                    <a:pt x="13716000" y="6857994"/>
                  </a:cubicBezTo>
                  <a:lnTo>
                    <a:pt x="13716000" y="13716000"/>
                  </a:lnTo>
                  <a:lnTo>
                    <a:pt x="0" y="13716000"/>
                  </a:lnTo>
                  <a:lnTo>
                    <a:pt x="0" y="6857994"/>
                  </a:lnTo>
                  <a:cubicBezTo>
                    <a:pt x="0" y="3070428"/>
                    <a:pt x="3070428" y="0"/>
                    <a:pt x="6857994" y="0"/>
                  </a:cubicBezTo>
                  <a:close/>
                </a:path>
              </a:pathLst>
            </a:custGeom>
            <a:blipFill>
              <a:blip r:embed="rId3"/>
              <a:stretch>
                <a:fillRect l="-15571" t="-25300" r="-7137" b="-58878"/>
              </a:stretch>
            </a:blipFill>
          </p:spPr>
          <p:txBody>
            <a:bodyPr/>
            <a:lstStyle/>
            <a:p>
              <a:endParaRPr lang="en-NZ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354221" y="3602346"/>
            <a:ext cx="4477043" cy="4477043"/>
            <a:chOff x="0" y="0"/>
            <a:chExt cx="13716000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7994" y="0"/>
                  </a:moveTo>
                  <a:lnTo>
                    <a:pt x="6858008" y="0"/>
                  </a:lnTo>
                  <a:cubicBezTo>
                    <a:pt x="10645573" y="1"/>
                    <a:pt x="13716000" y="3070429"/>
                    <a:pt x="13716000" y="6857994"/>
                  </a:cubicBezTo>
                  <a:lnTo>
                    <a:pt x="13716000" y="13716000"/>
                  </a:lnTo>
                  <a:lnTo>
                    <a:pt x="0" y="13716000"/>
                  </a:lnTo>
                  <a:lnTo>
                    <a:pt x="0" y="6857994"/>
                  </a:lnTo>
                  <a:cubicBezTo>
                    <a:pt x="0" y="3070428"/>
                    <a:pt x="3070428" y="0"/>
                    <a:pt x="6857994" y="0"/>
                  </a:cubicBezTo>
                  <a:close/>
                </a:path>
              </a:pathLst>
            </a:custGeom>
            <a:blipFill>
              <a:blip r:embed="rId4"/>
              <a:stretch>
                <a:fillRect l="-25873" t="-23923" r="-1372" b="-67293"/>
              </a:stretch>
            </a:blipFill>
          </p:spPr>
          <p:txBody>
            <a:bodyPr/>
            <a:lstStyle/>
            <a:p>
              <a:endParaRPr lang="en-NZ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76250" y="276225"/>
            <a:ext cx="12730613" cy="200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0"/>
              </a:lnSpc>
            </a:pPr>
            <a:r>
              <a:rPr lang="en-US" sz="15000" b="1" spc="-825">
                <a:solidFill>
                  <a:srgbClr val="E3E2DE"/>
                </a:solidFill>
                <a:latin typeface="Aileron Heavy"/>
                <a:ea typeface="Aileron Heavy"/>
                <a:cs typeface="Aileron Heavy"/>
                <a:sym typeface="Aileron Heavy"/>
              </a:rPr>
              <a:t>Tī kouka rope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7422424" y="8764253"/>
            <a:ext cx="3439304" cy="727903"/>
            <a:chOff x="0" y="0"/>
            <a:chExt cx="1920219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20219" cy="406400"/>
            </a:xfrm>
            <a:custGeom>
              <a:avLst/>
              <a:gdLst/>
              <a:ahLst/>
              <a:cxnLst/>
              <a:rect l="l" t="t" r="r" b="b"/>
              <a:pathLst>
                <a:path w="1920219" h="406400">
                  <a:moveTo>
                    <a:pt x="1717019" y="0"/>
                  </a:moveTo>
                  <a:cubicBezTo>
                    <a:pt x="1829243" y="0"/>
                    <a:pt x="1920219" y="90976"/>
                    <a:pt x="1920219" y="203200"/>
                  </a:cubicBezTo>
                  <a:cubicBezTo>
                    <a:pt x="1920219" y="315424"/>
                    <a:pt x="1829243" y="406400"/>
                    <a:pt x="171701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ln w="19050" cap="sq">
              <a:solidFill>
                <a:srgbClr val="E3E2DE"/>
              </a:solidFill>
              <a:prstDash val="solid"/>
              <a:miter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38100"/>
              <a:ext cx="1920219" cy="368300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554306" y="8995807"/>
            <a:ext cx="3175540" cy="360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90"/>
              </a:lnSpc>
              <a:spcBef>
                <a:spcPct val="0"/>
              </a:spcBef>
            </a:pPr>
            <a:r>
              <a:rPr lang="en-US" sz="3000" b="1" spc="-93">
                <a:solidFill>
                  <a:srgbClr val="E3E2DE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LEAFLETS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795641" y="8702503"/>
            <a:ext cx="3439304" cy="851403"/>
            <a:chOff x="0" y="0"/>
            <a:chExt cx="1641682" cy="406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41682" cy="406400"/>
            </a:xfrm>
            <a:custGeom>
              <a:avLst/>
              <a:gdLst/>
              <a:ahLst/>
              <a:cxnLst/>
              <a:rect l="l" t="t" r="r" b="b"/>
              <a:pathLst>
                <a:path w="1641682" h="406400">
                  <a:moveTo>
                    <a:pt x="1438482" y="0"/>
                  </a:moveTo>
                  <a:cubicBezTo>
                    <a:pt x="1550707" y="0"/>
                    <a:pt x="1641682" y="90976"/>
                    <a:pt x="1641682" y="203200"/>
                  </a:cubicBezTo>
                  <a:cubicBezTo>
                    <a:pt x="1641682" y="315424"/>
                    <a:pt x="1550707" y="406400"/>
                    <a:pt x="143848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ln w="19050" cap="sq">
              <a:solidFill>
                <a:srgbClr val="E3E2DE"/>
              </a:solidFill>
              <a:prstDash val="solid"/>
              <a:miter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38100"/>
              <a:ext cx="1641682" cy="368300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2915978" y="8995807"/>
            <a:ext cx="3198630" cy="360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90"/>
              </a:lnSpc>
              <a:spcBef>
                <a:spcPct val="0"/>
              </a:spcBef>
            </a:pPr>
            <a:r>
              <a:rPr lang="en-US" sz="3000" b="1" spc="-93">
                <a:solidFill>
                  <a:srgbClr val="E3E2DE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ROPE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2053055" y="8764253"/>
            <a:ext cx="3439304" cy="727903"/>
            <a:chOff x="0" y="0"/>
            <a:chExt cx="1920219" cy="4064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20219" cy="406400"/>
            </a:xfrm>
            <a:custGeom>
              <a:avLst/>
              <a:gdLst/>
              <a:ahLst/>
              <a:cxnLst/>
              <a:rect l="l" t="t" r="r" b="b"/>
              <a:pathLst>
                <a:path w="1920219" h="406400">
                  <a:moveTo>
                    <a:pt x="1717019" y="0"/>
                  </a:moveTo>
                  <a:cubicBezTo>
                    <a:pt x="1829243" y="0"/>
                    <a:pt x="1920219" y="90976"/>
                    <a:pt x="1920219" y="203200"/>
                  </a:cubicBezTo>
                  <a:cubicBezTo>
                    <a:pt x="1920219" y="315424"/>
                    <a:pt x="1829243" y="406400"/>
                    <a:pt x="171701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ln w="19050" cap="sq">
              <a:solidFill>
                <a:srgbClr val="E3E2DE"/>
              </a:solidFill>
              <a:prstDash val="solid"/>
              <a:miter/>
            </a:ln>
          </p:spPr>
          <p:txBody>
            <a:bodyPr/>
            <a:lstStyle/>
            <a:p>
              <a:endParaRPr lang="en-NZ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38100"/>
              <a:ext cx="1920219" cy="368300"/>
            </a:xfrm>
            <a:prstGeom prst="rect">
              <a:avLst/>
            </a:prstGeom>
          </p:spPr>
          <p:txBody>
            <a:bodyPr lIns="53951" tIns="53951" rIns="53951" bIns="53951" rtlCol="0" anchor="ctr"/>
            <a:lstStyle/>
            <a:p>
              <a:pPr algn="ctr">
                <a:lnSpc>
                  <a:spcPts val="300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189915" y="8995807"/>
            <a:ext cx="3165584" cy="360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90"/>
              </a:lnSpc>
              <a:spcBef>
                <a:spcPct val="0"/>
              </a:spcBef>
            </a:pPr>
            <a:r>
              <a:rPr lang="en-US" sz="3000" b="1" spc="-93">
                <a:solidFill>
                  <a:srgbClr val="E3E2DE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TREE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86706" y="5619820"/>
            <a:ext cx="1567632" cy="272376"/>
          </a:xfrm>
          <a:custGeom>
            <a:avLst/>
            <a:gdLst/>
            <a:ahLst/>
            <a:cxnLst/>
            <a:rect l="l" t="t" r="r" b="b"/>
            <a:pathLst>
              <a:path w="1567632" h="272376">
                <a:moveTo>
                  <a:pt x="0" y="0"/>
                </a:moveTo>
                <a:lnTo>
                  <a:pt x="1567633" y="0"/>
                </a:lnTo>
                <a:lnTo>
                  <a:pt x="1567633" y="272376"/>
                </a:lnTo>
                <a:lnTo>
                  <a:pt x="0" y="272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Z"/>
          </a:p>
        </p:txBody>
      </p:sp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657" r="657"/>
          <a:stretch>
            <a:fillRect/>
          </a:stretch>
        </p:blipFill>
        <p:spPr>
          <a:xfrm>
            <a:off x="6334138" y="1696454"/>
            <a:ext cx="10925162" cy="6227342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864324" y="647030"/>
            <a:ext cx="5612397" cy="3873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99"/>
              </a:lnSpc>
            </a:pPr>
            <a:r>
              <a:rPr lang="en-US" sz="9999" b="1" spc="-549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Video step </a:t>
            </a:r>
          </a:p>
          <a:p>
            <a:pPr algn="l">
              <a:lnSpc>
                <a:spcPts val="9999"/>
              </a:lnSpc>
            </a:pPr>
            <a:r>
              <a:rPr lang="en-US" sz="9999" b="1" spc="-549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by step: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4800600"/>
            <a:ext cx="3350871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Weaving Tī Kouka rope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2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250" y="452993"/>
            <a:ext cx="14570444" cy="1339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99"/>
              </a:lnSpc>
            </a:pPr>
            <a:r>
              <a:rPr lang="en-US" sz="9999" b="1" spc="-549">
                <a:solidFill>
                  <a:srgbClr val="1351AA"/>
                </a:solidFill>
                <a:latin typeface="Aileron Heavy"/>
                <a:ea typeface="Aileron Heavy"/>
                <a:cs typeface="Aileron Heavy"/>
                <a:sym typeface="Aileron Heavy"/>
              </a:rPr>
              <a:t>Weave instructions: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2166102" y="4133091"/>
            <a:ext cx="5645648" cy="5677659"/>
            <a:chOff x="0" y="0"/>
            <a:chExt cx="13638667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638667" cy="13716000"/>
            </a:xfrm>
            <a:custGeom>
              <a:avLst/>
              <a:gdLst/>
              <a:ahLst/>
              <a:cxnLst/>
              <a:rect l="l" t="t" r="r" b="b"/>
              <a:pathLst>
                <a:path w="13638667" h="13716000">
                  <a:moveTo>
                    <a:pt x="6819327" y="0"/>
                  </a:moveTo>
                  <a:lnTo>
                    <a:pt x="6819341" y="0"/>
                  </a:lnTo>
                  <a:cubicBezTo>
                    <a:pt x="10585552" y="1"/>
                    <a:pt x="13638667" y="3070429"/>
                    <a:pt x="13638667" y="6857994"/>
                  </a:cubicBezTo>
                  <a:lnTo>
                    <a:pt x="13638667" y="13716000"/>
                  </a:lnTo>
                  <a:lnTo>
                    <a:pt x="0" y="13716000"/>
                  </a:lnTo>
                  <a:lnTo>
                    <a:pt x="0" y="6857994"/>
                  </a:lnTo>
                  <a:cubicBezTo>
                    <a:pt x="0" y="3070428"/>
                    <a:pt x="3053117" y="0"/>
                    <a:pt x="6819327" y="0"/>
                  </a:cubicBezTo>
                  <a:close/>
                </a:path>
              </a:pathLst>
            </a:custGeom>
            <a:blipFill>
              <a:blip r:embed="rId2"/>
              <a:stretch>
                <a:fillRect t="-24553" b="-24553"/>
              </a:stretch>
            </a:blipFill>
          </p:spPr>
          <p:txBody>
            <a:bodyPr/>
            <a:lstStyle/>
            <a:p>
              <a:endParaRPr lang="en-NZ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314639" y="4133091"/>
            <a:ext cx="5645648" cy="5677659"/>
            <a:chOff x="0" y="0"/>
            <a:chExt cx="13638667" cy="137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638667" cy="13716000"/>
            </a:xfrm>
            <a:custGeom>
              <a:avLst/>
              <a:gdLst/>
              <a:ahLst/>
              <a:cxnLst/>
              <a:rect l="l" t="t" r="r" b="b"/>
              <a:pathLst>
                <a:path w="13638667" h="13716000">
                  <a:moveTo>
                    <a:pt x="6819327" y="0"/>
                  </a:moveTo>
                  <a:lnTo>
                    <a:pt x="6819341" y="0"/>
                  </a:lnTo>
                  <a:cubicBezTo>
                    <a:pt x="10585552" y="1"/>
                    <a:pt x="13638667" y="3070429"/>
                    <a:pt x="13638667" y="6857994"/>
                  </a:cubicBezTo>
                  <a:lnTo>
                    <a:pt x="13638667" y="13716000"/>
                  </a:lnTo>
                  <a:lnTo>
                    <a:pt x="0" y="13716000"/>
                  </a:lnTo>
                  <a:lnTo>
                    <a:pt x="0" y="6857994"/>
                  </a:lnTo>
                  <a:cubicBezTo>
                    <a:pt x="0" y="3070428"/>
                    <a:pt x="3053117" y="0"/>
                    <a:pt x="6819327" y="0"/>
                  </a:cubicBezTo>
                  <a:close/>
                </a:path>
              </a:pathLst>
            </a:custGeom>
            <a:blipFill>
              <a:blip r:embed="rId3"/>
              <a:stretch>
                <a:fillRect t="-24553" b="-24553"/>
              </a:stretch>
            </a:blipFill>
          </p:spPr>
          <p:txBody>
            <a:bodyPr/>
            <a:lstStyle/>
            <a:p>
              <a:endParaRPr lang="en-NZ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13689" y="2342535"/>
            <a:ext cx="9000935" cy="167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6" lvl="1" indent="-237488" algn="l">
              <a:lnSpc>
                <a:spcPts val="2639"/>
              </a:lnSpc>
              <a:buAutoNum type="arabicPeriod"/>
            </a:pPr>
            <a:r>
              <a:rPr lang="en-US" sz="2199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Split your leaflet clean in half</a:t>
            </a:r>
          </a:p>
          <a:p>
            <a:pPr marL="474976" lvl="1" indent="-237488" algn="l">
              <a:lnSpc>
                <a:spcPts val="2639"/>
              </a:lnSpc>
              <a:buAutoNum type="arabicPeriod"/>
            </a:pPr>
            <a:r>
              <a:rPr lang="en-US" sz="2199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Tie both strands together with a knot at the soft end</a:t>
            </a:r>
          </a:p>
          <a:p>
            <a:pPr marL="474976" lvl="1" indent="-237488" algn="l">
              <a:lnSpc>
                <a:spcPts val="2639"/>
              </a:lnSpc>
              <a:buAutoNum type="arabicPeriod"/>
            </a:pPr>
            <a:r>
              <a:rPr lang="en-US" sz="2199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Begin twirling them until tight at the top</a:t>
            </a:r>
          </a:p>
          <a:p>
            <a:pPr marL="474976" lvl="1" indent="-237488" algn="l">
              <a:lnSpc>
                <a:spcPts val="2639"/>
              </a:lnSpc>
              <a:buAutoNum type="arabicPeriod"/>
            </a:pPr>
            <a:r>
              <a:rPr lang="en-US" sz="2199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Wrap right strand over the top of the left and hold tight</a:t>
            </a:r>
          </a:p>
          <a:p>
            <a:pPr marL="474976" lvl="1" indent="-237488" algn="l">
              <a:lnSpc>
                <a:spcPts val="2639"/>
              </a:lnSpc>
              <a:buAutoNum type="arabicPeriod"/>
            </a:pPr>
            <a:r>
              <a:rPr lang="en-US" sz="2199">
                <a:solidFill>
                  <a:srgbClr val="1351AA"/>
                </a:solidFill>
                <a:latin typeface="Work Sans"/>
                <a:ea typeface="Work Sans"/>
                <a:cs typeface="Work Sans"/>
                <a:sym typeface="Work Sans"/>
              </a:rPr>
              <a:t>Continue until complete and tie off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13689" y="4904760"/>
            <a:ext cx="9000935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9"/>
              </a:lnSpc>
            </a:pPr>
            <a:r>
              <a:rPr lang="en-US" sz="1999" i="1">
                <a:solidFill>
                  <a:srgbClr val="1351AA"/>
                </a:solidFill>
                <a:latin typeface="Work Sans Italics"/>
                <a:ea typeface="Work Sans Italics"/>
                <a:cs typeface="Work Sans Italics"/>
                <a:sym typeface="Work Sans Italics"/>
              </a:rPr>
              <a:t>Tip: to make longer or thicker you add more</a:t>
            </a:r>
          </a:p>
          <a:p>
            <a:pPr algn="l">
              <a:lnSpc>
                <a:spcPts val="2399"/>
              </a:lnSpc>
            </a:pPr>
            <a:r>
              <a:rPr lang="en-US" sz="1999" i="1">
                <a:solidFill>
                  <a:srgbClr val="1351AA"/>
                </a:solidFill>
                <a:latin typeface="Work Sans Italics"/>
                <a:ea typeface="Work Sans Italics"/>
                <a:cs typeface="Work Sans Italics"/>
                <a:sym typeface="Work Sans Italics"/>
              </a:rPr>
              <a:t>strands. </a:t>
            </a:r>
            <a:r>
              <a:rPr lang="en-US" sz="1999" b="1" i="1">
                <a:solidFill>
                  <a:srgbClr val="1351AA"/>
                </a:solidFill>
                <a:latin typeface="Work Sans Bold Italics"/>
                <a:ea typeface="Work Sans Bold Italics"/>
                <a:cs typeface="Work Sans Bold Italics"/>
                <a:sym typeface="Work Sans Bold Italics"/>
              </a:rPr>
              <a:t>Tī kouka rope is stronger than</a:t>
            </a:r>
          </a:p>
          <a:p>
            <a:pPr algn="l">
              <a:lnSpc>
                <a:spcPts val="2399"/>
              </a:lnSpc>
            </a:pPr>
            <a:r>
              <a:rPr lang="en-US" sz="1999" b="1" i="1">
                <a:solidFill>
                  <a:srgbClr val="1351AA"/>
                </a:solidFill>
                <a:latin typeface="Work Sans Bold Italics"/>
                <a:ea typeface="Work Sans Bold Italics"/>
                <a:cs typeface="Work Sans Bold Italics"/>
                <a:sym typeface="Work Sans Bold Italics"/>
              </a:rPr>
              <a:t>Harakeke.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A86418FB3A3D4BB9518EC6FFFC39BB" ma:contentTypeVersion="19" ma:contentTypeDescription="Create a new document." ma:contentTypeScope="" ma:versionID="819716d33363f9ee8d046d985c8f4021">
  <xsd:schema xmlns:xsd="http://www.w3.org/2001/XMLSchema" xmlns:xs="http://www.w3.org/2001/XMLSchema" xmlns:p="http://schemas.microsoft.com/office/2006/metadata/properties" xmlns:ns2="57ba7172-1961-49c2-a717-d5bc38f35f99" xmlns:ns3="c6089382-aa2e-4dc3-89ae-3d3ad3ca452e" targetNamespace="http://schemas.microsoft.com/office/2006/metadata/properties" ma:root="true" ma:fieldsID="dbfd2e45716231617a5ba217249a5c8a" ns2:_="" ns3:_="">
    <xsd:import namespace="57ba7172-1961-49c2-a717-d5bc38f35f99"/>
    <xsd:import namespace="c6089382-aa2e-4dc3-89ae-3d3ad3ca45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LengthInSecond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ba7172-1961-49c2-a717-d5bc38f35f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4ab3df8-962d-4ef6-8d02-574a56c45d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089382-aa2e-4dc3-89ae-3d3ad3ca452e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3c28c46-a949-4825-b103-cc454e5ba54a}" ma:internalName="TaxCatchAll" ma:showField="CatchAllData" ma:web="c6089382-aa2e-4dc3-89ae-3d3ad3ca45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7ba7172-1961-49c2-a717-d5bc38f35f99">
      <Terms xmlns="http://schemas.microsoft.com/office/infopath/2007/PartnerControls"/>
    </lcf76f155ced4ddcb4097134ff3c332f>
    <TaxCatchAll xmlns="c6089382-aa2e-4dc3-89ae-3d3ad3ca452e" xsi:nil="true"/>
  </documentManagement>
</p:properties>
</file>

<file path=customXml/itemProps1.xml><?xml version="1.0" encoding="utf-8"?>
<ds:datastoreItem xmlns:ds="http://schemas.openxmlformats.org/officeDocument/2006/customXml" ds:itemID="{3DED6619-2478-4661-978A-6EB65C98B5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ba7172-1961-49c2-a717-d5bc38f35f99"/>
    <ds:schemaRef ds:uri="c6089382-aa2e-4dc3-89ae-3d3ad3ca45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6EC5CCF-76CD-4D86-B9F0-E0BF1F8397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D252DC-493E-451B-84A4-574882FA965F}">
  <ds:schemaRefs>
    <ds:schemaRef ds:uri="http://schemas.microsoft.com/office/2006/metadata/properties"/>
    <ds:schemaRef ds:uri="http://schemas.microsoft.com/office/infopath/2007/PartnerControls"/>
    <ds:schemaRef ds:uri="57ba7172-1961-49c2-a717-d5bc38f35f99"/>
    <ds:schemaRef ds:uri="c6089382-aa2e-4dc3-89ae-3d3ad3ca452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561</Words>
  <Application>Microsoft Office PowerPoint</Application>
  <PresentationFormat>Custom</PresentationFormat>
  <Paragraphs>85</Paragraphs>
  <Slides>10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Work Sans Bold</vt:lpstr>
      <vt:lpstr>Work Sans Bold Italics</vt:lpstr>
      <vt:lpstr>Calibri</vt:lpstr>
      <vt:lpstr>Work Sans Italics</vt:lpstr>
      <vt:lpstr>Aileron Bold</vt:lpstr>
      <vt:lpstr>Aileron Heavy</vt:lpstr>
      <vt:lpstr>Work Sans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Mauri - ESF 2026 HUI</dc:title>
  <cp:lastModifiedBy>Natalie Jessup</cp:lastModifiedBy>
  <cp:revision>1</cp:revision>
  <dcterms:created xsi:type="dcterms:W3CDTF">2006-08-16T00:00:00Z</dcterms:created>
  <dcterms:modified xsi:type="dcterms:W3CDTF">2026-08-27T03:01:30Z</dcterms:modified>
  <dc:identifier>DAHFEyWc5NY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0x010100F3A86418FB3A3D4BB9518EC6FFFC39BB</vt:lpwstr>
  </property>
  <property fmtid="{D5CDD505-2E9C-101B-9397-08002B2CF9AE}" pid="3" name="MediaServiceImageTags">
    <vt:lpwstr/>
  </property>
</Properties>
</file>